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92480" r:id="rId1"/>
    <p:sldMasterId id="2147496666" r:id="rId2"/>
  </p:sldMasterIdLst>
  <p:notesMasterIdLst>
    <p:notesMasterId r:id="rId18"/>
  </p:notesMasterIdLst>
  <p:handoutMasterIdLst>
    <p:handoutMasterId r:id="rId19"/>
  </p:handoutMasterIdLst>
  <p:sldIdLst>
    <p:sldId id="896" r:id="rId3"/>
    <p:sldId id="775" r:id="rId4"/>
    <p:sldId id="958" r:id="rId5"/>
    <p:sldId id="901" r:id="rId6"/>
    <p:sldId id="899" r:id="rId7"/>
    <p:sldId id="906" r:id="rId8"/>
    <p:sldId id="902" r:id="rId9"/>
    <p:sldId id="909" r:id="rId10"/>
    <p:sldId id="967" r:id="rId11"/>
    <p:sldId id="969" r:id="rId12"/>
    <p:sldId id="963" r:id="rId13"/>
    <p:sldId id="966" r:id="rId14"/>
    <p:sldId id="968" r:id="rId15"/>
    <p:sldId id="952" r:id="rId16"/>
    <p:sldId id="971" r:id="rId17"/>
  </p:sldIdLst>
  <p:sldSz cx="9144000" cy="6858000" type="screen4x3"/>
  <p:notesSz cx="6918325" cy="9204325"/>
  <p:defaultTex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ctr" rtl="0" fontAlgn="base">
      <a:spcBef>
        <a:spcPct val="0"/>
      </a:spcBef>
      <a:spcAft>
        <a:spcPct val="0"/>
      </a:spcAft>
      <a:defRPr sz="1400" kern="1200">
        <a:solidFill>
          <a:schemeClr val="tx1"/>
        </a:solidFill>
        <a:latin typeface="Arial" charset="0"/>
        <a:ea typeface="+mn-ea"/>
        <a:cs typeface="+mn-cs"/>
      </a:defRPr>
    </a:lvl2pPr>
    <a:lvl3pPr marL="914400" algn="ctr" rtl="0" fontAlgn="base">
      <a:spcBef>
        <a:spcPct val="0"/>
      </a:spcBef>
      <a:spcAft>
        <a:spcPct val="0"/>
      </a:spcAft>
      <a:defRPr sz="1400" kern="1200">
        <a:solidFill>
          <a:schemeClr val="tx1"/>
        </a:solidFill>
        <a:latin typeface="Arial" charset="0"/>
        <a:ea typeface="+mn-ea"/>
        <a:cs typeface="+mn-cs"/>
      </a:defRPr>
    </a:lvl3pPr>
    <a:lvl4pPr marL="1371600" algn="ctr" rtl="0" fontAlgn="base">
      <a:spcBef>
        <a:spcPct val="0"/>
      </a:spcBef>
      <a:spcAft>
        <a:spcPct val="0"/>
      </a:spcAft>
      <a:defRPr sz="1400" kern="1200">
        <a:solidFill>
          <a:schemeClr val="tx1"/>
        </a:solidFill>
        <a:latin typeface="Arial" charset="0"/>
        <a:ea typeface="+mn-ea"/>
        <a:cs typeface="+mn-cs"/>
      </a:defRPr>
    </a:lvl4pPr>
    <a:lvl5pPr marL="1828800" algn="ctr"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2B8D"/>
    <a:srgbClr val="66CCFF"/>
    <a:srgbClr val="FFBA29"/>
    <a:srgbClr val="0216A6"/>
    <a:srgbClr val="66FFCC"/>
    <a:srgbClr val="FFCC66"/>
    <a:srgbClr val="F4F4F4"/>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02" autoAdjust="0"/>
    <p:restoredTop sz="97381" autoAdjust="0"/>
  </p:normalViewPr>
  <p:slideViewPr>
    <p:cSldViewPr>
      <p:cViewPr varScale="1">
        <p:scale>
          <a:sx n="70" d="100"/>
          <a:sy n="70" d="100"/>
        </p:scale>
        <p:origin x="-180" y="-102"/>
      </p:cViewPr>
      <p:guideLst>
        <p:guide orient="horz" pos="216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26"/>
    </p:cViewPr>
  </p:sorterViewPr>
  <p:notesViewPr>
    <p:cSldViewPr>
      <p:cViewPr varScale="1">
        <p:scale>
          <a:sx n="75" d="100"/>
          <a:sy n="75" d="100"/>
        </p:scale>
        <p:origin x="-1896" y="-102"/>
      </p:cViewPr>
      <p:guideLst>
        <p:guide orient="horz" pos="2899"/>
        <p:guide pos="217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bwMode="auto">
          <a:xfrm>
            <a:off x="1" y="0"/>
            <a:ext cx="2997992" cy="460760"/>
          </a:xfrm>
          <a:prstGeom prst="rect">
            <a:avLst/>
          </a:prstGeom>
          <a:noFill/>
          <a:ln w="9525">
            <a:noFill/>
            <a:miter lim="800000"/>
            <a:headEnd/>
            <a:tailEnd/>
          </a:ln>
        </p:spPr>
        <p:txBody>
          <a:bodyPr vert="horz" wrap="square" lIns="90386" tIns="45192" rIns="90386" bIns="45192" numCol="1" anchor="t" anchorCtr="0" compatLnSpc="1">
            <a:prstTxWarp prst="textNoShape">
              <a:avLst/>
            </a:prstTxWarp>
          </a:bodyPr>
          <a:lstStyle>
            <a:lvl1pPr algn="l" defTabSz="872160">
              <a:defRPr sz="1200">
                <a:latin typeface="Arial" charset="0"/>
              </a:defRPr>
            </a:lvl1pPr>
          </a:lstStyle>
          <a:p>
            <a:pPr>
              <a:defRPr/>
            </a:pPr>
            <a:endParaRPr lang="en-US"/>
          </a:p>
        </p:txBody>
      </p:sp>
      <p:sp>
        <p:nvSpPr>
          <p:cNvPr id="165891" name="Rectangle 3"/>
          <p:cNvSpPr>
            <a:spLocks noGrp="1" noChangeArrowheads="1"/>
          </p:cNvSpPr>
          <p:nvPr>
            <p:ph type="dt" sz="quarter" idx="1"/>
          </p:nvPr>
        </p:nvSpPr>
        <p:spPr bwMode="auto">
          <a:xfrm>
            <a:off x="3918793" y="0"/>
            <a:ext cx="2997991" cy="460760"/>
          </a:xfrm>
          <a:prstGeom prst="rect">
            <a:avLst/>
          </a:prstGeom>
          <a:noFill/>
          <a:ln w="9525">
            <a:noFill/>
            <a:miter lim="800000"/>
            <a:headEnd/>
            <a:tailEnd/>
          </a:ln>
        </p:spPr>
        <p:txBody>
          <a:bodyPr vert="horz" wrap="square" lIns="90386" tIns="45192" rIns="90386" bIns="45192" numCol="1" anchor="t" anchorCtr="0" compatLnSpc="1">
            <a:prstTxWarp prst="textNoShape">
              <a:avLst/>
            </a:prstTxWarp>
          </a:bodyPr>
          <a:lstStyle>
            <a:lvl1pPr algn="r" defTabSz="872160">
              <a:defRPr sz="1200">
                <a:latin typeface="Arial" charset="0"/>
              </a:defRPr>
            </a:lvl1pPr>
          </a:lstStyle>
          <a:p>
            <a:pPr>
              <a:defRPr/>
            </a:pPr>
            <a:endParaRPr lang="en-US"/>
          </a:p>
        </p:txBody>
      </p:sp>
      <p:sp>
        <p:nvSpPr>
          <p:cNvPr id="165892" name="Rectangle 4"/>
          <p:cNvSpPr>
            <a:spLocks noGrp="1" noChangeArrowheads="1"/>
          </p:cNvSpPr>
          <p:nvPr>
            <p:ph type="ftr" sz="quarter" idx="2"/>
          </p:nvPr>
        </p:nvSpPr>
        <p:spPr bwMode="auto">
          <a:xfrm>
            <a:off x="1" y="8742015"/>
            <a:ext cx="2997992" cy="460759"/>
          </a:xfrm>
          <a:prstGeom prst="rect">
            <a:avLst/>
          </a:prstGeom>
          <a:noFill/>
          <a:ln w="9525">
            <a:noFill/>
            <a:miter lim="800000"/>
            <a:headEnd/>
            <a:tailEnd/>
          </a:ln>
        </p:spPr>
        <p:txBody>
          <a:bodyPr vert="horz" wrap="square" lIns="90386" tIns="45192" rIns="90386" bIns="45192" numCol="1" anchor="b" anchorCtr="0" compatLnSpc="1">
            <a:prstTxWarp prst="textNoShape">
              <a:avLst/>
            </a:prstTxWarp>
          </a:bodyPr>
          <a:lstStyle>
            <a:lvl1pPr algn="l" defTabSz="872160">
              <a:defRPr sz="1200">
                <a:latin typeface="Arial" charset="0"/>
              </a:defRPr>
            </a:lvl1pPr>
          </a:lstStyle>
          <a:p>
            <a:pPr>
              <a:defRPr/>
            </a:pPr>
            <a:endParaRPr lang="en-US"/>
          </a:p>
        </p:txBody>
      </p:sp>
      <p:sp>
        <p:nvSpPr>
          <p:cNvPr id="165893" name="Rectangle 5"/>
          <p:cNvSpPr>
            <a:spLocks noGrp="1" noChangeArrowheads="1"/>
          </p:cNvSpPr>
          <p:nvPr>
            <p:ph type="sldNum" sz="quarter" idx="3"/>
          </p:nvPr>
        </p:nvSpPr>
        <p:spPr bwMode="auto">
          <a:xfrm>
            <a:off x="3918793" y="8742015"/>
            <a:ext cx="2997991" cy="460759"/>
          </a:xfrm>
          <a:prstGeom prst="rect">
            <a:avLst/>
          </a:prstGeom>
          <a:noFill/>
          <a:ln w="9525">
            <a:noFill/>
            <a:miter lim="800000"/>
            <a:headEnd/>
            <a:tailEnd/>
          </a:ln>
        </p:spPr>
        <p:txBody>
          <a:bodyPr vert="horz" wrap="square" lIns="90386" tIns="45192" rIns="90386" bIns="45192" numCol="1" anchor="b" anchorCtr="0" compatLnSpc="1">
            <a:prstTxWarp prst="textNoShape">
              <a:avLst/>
            </a:prstTxWarp>
          </a:bodyPr>
          <a:lstStyle>
            <a:lvl1pPr algn="r" defTabSz="872160">
              <a:defRPr sz="1200">
                <a:latin typeface="Arial" charset="0"/>
              </a:defRPr>
            </a:lvl1pPr>
          </a:lstStyle>
          <a:p>
            <a:pPr>
              <a:defRPr/>
            </a:pPr>
            <a:fld id="{AF477005-0AE6-4260-99EB-91F872C382C2}" type="slidenum">
              <a:rPr lang="en-US"/>
              <a:pPr>
                <a:defRPr/>
              </a:pPr>
              <a:t>‹#›</a:t>
            </a:fld>
            <a:endParaRPr lang="en-US"/>
          </a:p>
        </p:txBody>
      </p:sp>
    </p:spTree>
    <p:extLst>
      <p:ext uri="{BB962C8B-B14F-4D97-AF65-F5344CB8AC3E}">
        <p14:creationId xmlns:p14="http://schemas.microsoft.com/office/powerpoint/2010/main" val="1239767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97992" cy="460760"/>
          </a:xfrm>
          <a:prstGeom prst="rect">
            <a:avLst/>
          </a:prstGeom>
          <a:noFill/>
          <a:ln w="9525">
            <a:noFill/>
            <a:miter lim="800000"/>
            <a:headEnd/>
            <a:tailEnd/>
          </a:ln>
        </p:spPr>
        <p:txBody>
          <a:bodyPr vert="horz" wrap="square" lIns="91229" tIns="45614" rIns="91229" bIns="45614" numCol="1" anchor="t" anchorCtr="0" compatLnSpc="1">
            <a:prstTxWarp prst="textNoShape">
              <a:avLst/>
            </a:prstTxWarp>
          </a:bodyPr>
          <a:lstStyle>
            <a:lvl1pPr algn="l" defTabSz="912366">
              <a:defRPr sz="1100">
                <a:latin typeface="Arial" charset="0"/>
              </a:defRPr>
            </a:lvl1pPr>
          </a:lstStyle>
          <a:p>
            <a:pPr>
              <a:defRPr/>
            </a:pPr>
            <a:endParaRPr lang="en-US"/>
          </a:p>
        </p:txBody>
      </p:sp>
      <p:sp>
        <p:nvSpPr>
          <p:cNvPr id="8195" name="Rectangle 3"/>
          <p:cNvSpPr>
            <a:spLocks noGrp="1" noChangeArrowheads="1"/>
          </p:cNvSpPr>
          <p:nvPr>
            <p:ph type="dt" idx="1"/>
          </p:nvPr>
        </p:nvSpPr>
        <p:spPr bwMode="auto">
          <a:xfrm>
            <a:off x="3918793" y="0"/>
            <a:ext cx="2997991" cy="460760"/>
          </a:xfrm>
          <a:prstGeom prst="rect">
            <a:avLst/>
          </a:prstGeom>
          <a:noFill/>
          <a:ln w="9525">
            <a:noFill/>
            <a:miter lim="800000"/>
            <a:headEnd/>
            <a:tailEnd/>
          </a:ln>
        </p:spPr>
        <p:txBody>
          <a:bodyPr vert="horz" wrap="square" lIns="91229" tIns="45614" rIns="91229" bIns="45614" numCol="1" anchor="t" anchorCtr="0" compatLnSpc="1">
            <a:prstTxWarp prst="textNoShape">
              <a:avLst/>
            </a:prstTxWarp>
          </a:bodyPr>
          <a:lstStyle>
            <a:lvl1pPr algn="r" defTabSz="912366">
              <a:defRPr sz="1100">
                <a:latin typeface="Arial"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60463" y="688975"/>
            <a:ext cx="4600575" cy="3451225"/>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91371" y="4371783"/>
            <a:ext cx="5535583" cy="4143731"/>
          </a:xfrm>
          <a:prstGeom prst="rect">
            <a:avLst/>
          </a:prstGeom>
          <a:noFill/>
          <a:ln w="9525">
            <a:noFill/>
            <a:miter lim="800000"/>
            <a:headEnd/>
            <a:tailEnd/>
          </a:ln>
        </p:spPr>
        <p:txBody>
          <a:bodyPr vert="horz" wrap="square" lIns="91229" tIns="45614" rIns="91229" bIns="456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1" y="8742015"/>
            <a:ext cx="2997992" cy="460759"/>
          </a:xfrm>
          <a:prstGeom prst="rect">
            <a:avLst/>
          </a:prstGeom>
          <a:noFill/>
          <a:ln w="9525">
            <a:noFill/>
            <a:miter lim="800000"/>
            <a:headEnd/>
            <a:tailEnd/>
          </a:ln>
        </p:spPr>
        <p:txBody>
          <a:bodyPr vert="horz" wrap="square" lIns="91229" tIns="45614" rIns="91229" bIns="45614" numCol="1" anchor="b" anchorCtr="0" compatLnSpc="1">
            <a:prstTxWarp prst="textNoShape">
              <a:avLst/>
            </a:prstTxWarp>
          </a:bodyPr>
          <a:lstStyle>
            <a:lvl1pPr algn="l" defTabSz="912366">
              <a:defRPr sz="110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918793" y="8742015"/>
            <a:ext cx="2997991" cy="460759"/>
          </a:xfrm>
          <a:prstGeom prst="rect">
            <a:avLst/>
          </a:prstGeom>
          <a:noFill/>
          <a:ln w="9525">
            <a:noFill/>
            <a:miter lim="800000"/>
            <a:headEnd/>
            <a:tailEnd/>
          </a:ln>
        </p:spPr>
        <p:txBody>
          <a:bodyPr vert="horz" wrap="square" lIns="91229" tIns="45614" rIns="91229" bIns="45614" numCol="1" anchor="b" anchorCtr="0" compatLnSpc="1">
            <a:prstTxWarp prst="textNoShape">
              <a:avLst/>
            </a:prstTxWarp>
          </a:bodyPr>
          <a:lstStyle>
            <a:lvl1pPr algn="r" defTabSz="912366">
              <a:defRPr sz="1100">
                <a:latin typeface="Arial" charset="0"/>
              </a:defRPr>
            </a:lvl1pPr>
          </a:lstStyle>
          <a:p>
            <a:pPr>
              <a:defRPr/>
            </a:pPr>
            <a:fld id="{E12575BE-F2C9-423C-A235-85F2234CA66A}" type="slidenum">
              <a:rPr lang="en-US"/>
              <a:pPr>
                <a:defRPr/>
              </a:pPr>
              <a:t>‹#›</a:t>
            </a:fld>
            <a:endParaRPr lang="en-US"/>
          </a:p>
        </p:txBody>
      </p:sp>
    </p:spTree>
    <p:extLst>
      <p:ext uri="{BB962C8B-B14F-4D97-AF65-F5344CB8AC3E}">
        <p14:creationId xmlns:p14="http://schemas.microsoft.com/office/powerpoint/2010/main" val="30976061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918793" y="8742015"/>
            <a:ext cx="2997991" cy="460759"/>
          </a:xfrm>
          <a:prstGeom prst="rect">
            <a:avLst/>
          </a:prstGeom>
          <a:noFill/>
          <a:ln w="9525">
            <a:noFill/>
            <a:miter lim="800000"/>
            <a:headEnd/>
            <a:tailEnd/>
          </a:ln>
        </p:spPr>
        <p:txBody>
          <a:bodyPr lIns="91229" tIns="45614" rIns="91229" bIns="45614" anchor="b"/>
          <a:lstStyle/>
          <a:p>
            <a:pPr algn="r" defTabSz="909274"/>
            <a:fld id="{3B004E05-EFFD-412A-8FF9-FA4CF6787516}" type="slidenum">
              <a:rPr lang="en-US" sz="1100">
                <a:solidFill>
                  <a:srgbClr val="000000"/>
                </a:solidFill>
              </a:rPr>
              <a:pPr algn="r" defTabSz="909274"/>
              <a:t>1</a:t>
            </a:fld>
            <a:endParaRPr lang="en-US" sz="1100" dirty="0">
              <a:solidFill>
                <a:srgbClr val="000000"/>
              </a:solidFill>
            </a:endParaRPr>
          </a:p>
        </p:txBody>
      </p:sp>
      <p:sp>
        <p:nvSpPr>
          <p:cNvPr id="29699" name="Rectangle 2"/>
          <p:cNvSpPr>
            <a:spLocks noGrp="1" noRot="1" noChangeAspect="1" noChangeArrowheads="1" noTextEdit="1"/>
          </p:cNvSpPr>
          <p:nvPr>
            <p:ph type="sldImg"/>
          </p:nvPr>
        </p:nvSpPr>
        <p:spPr>
          <a:xfrm>
            <a:off x="1158875" y="688975"/>
            <a:ext cx="4600575" cy="3451225"/>
          </a:xfrm>
          <a:solidFill>
            <a:srgbClr val="FFFFFF"/>
          </a:solidFill>
          <a:ln/>
        </p:spPr>
      </p:sp>
      <p:sp>
        <p:nvSpPr>
          <p:cNvPr id="29700" name="Rectangle 3"/>
          <p:cNvSpPr>
            <a:spLocks noGrp="1" noChangeArrowheads="1"/>
          </p:cNvSpPr>
          <p:nvPr>
            <p:ph type="body" idx="1"/>
          </p:nvPr>
        </p:nvSpPr>
        <p:spPr>
          <a:xfrm>
            <a:off x="923881" y="4371783"/>
            <a:ext cx="5070564" cy="4143731"/>
          </a:xfrm>
          <a:solidFill>
            <a:srgbClr val="FFFFFF"/>
          </a:solidFill>
          <a:ln>
            <a:solidFill>
              <a:srgbClr val="000000"/>
            </a:solidFill>
          </a:ln>
        </p:spPr>
        <p:txBody>
          <a:bodyPr/>
          <a:lstStyle/>
          <a:p>
            <a:pPr eaLnBrk="1" hangingPunct="1"/>
            <a:r>
              <a:rPr lang="en-US" smtClean="0"/>
              <a:t>MaRIE = Matter Radiation Interactions and Extremes, a la Ms. Curie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919538" y="8742363"/>
            <a:ext cx="2997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7" tIns="45608" rIns="91217" bIns="45608" anchor="b"/>
          <a:lstStyle>
            <a:lvl1pPr defTabSz="911225" eaLnBrk="0" hangingPunct="0">
              <a:defRPr sz="1400">
                <a:solidFill>
                  <a:schemeClr val="tx1"/>
                </a:solidFill>
                <a:latin typeface="Arial" pitchFamily="34" charset="0"/>
              </a:defRPr>
            </a:lvl1pPr>
            <a:lvl2pPr marL="742950" indent="-285750" defTabSz="911225" eaLnBrk="0" hangingPunct="0">
              <a:defRPr sz="1400">
                <a:solidFill>
                  <a:schemeClr val="tx1"/>
                </a:solidFill>
                <a:latin typeface="Arial" pitchFamily="34" charset="0"/>
              </a:defRPr>
            </a:lvl2pPr>
            <a:lvl3pPr marL="1143000" indent="-228600" defTabSz="911225" eaLnBrk="0" hangingPunct="0">
              <a:defRPr sz="1400">
                <a:solidFill>
                  <a:schemeClr val="tx1"/>
                </a:solidFill>
                <a:latin typeface="Arial" pitchFamily="34" charset="0"/>
              </a:defRPr>
            </a:lvl3pPr>
            <a:lvl4pPr marL="1600200" indent="-228600" defTabSz="911225" eaLnBrk="0" hangingPunct="0">
              <a:defRPr sz="1400">
                <a:solidFill>
                  <a:schemeClr val="tx1"/>
                </a:solidFill>
                <a:latin typeface="Arial" pitchFamily="34" charset="0"/>
              </a:defRPr>
            </a:lvl4pPr>
            <a:lvl5pPr marL="2057400" indent="-228600" defTabSz="911225" eaLnBrk="0" hangingPunct="0">
              <a:defRPr sz="1400">
                <a:solidFill>
                  <a:schemeClr val="tx1"/>
                </a:solidFill>
                <a:latin typeface="Arial" pitchFamily="34" charset="0"/>
              </a:defRPr>
            </a:lvl5pPr>
            <a:lvl6pPr marL="2514600" indent="-228600" algn="ctr" defTabSz="911225" eaLnBrk="0" fontAlgn="base" hangingPunct="0">
              <a:spcBef>
                <a:spcPct val="0"/>
              </a:spcBef>
              <a:spcAft>
                <a:spcPct val="0"/>
              </a:spcAft>
              <a:defRPr sz="1400">
                <a:solidFill>
                  <a:schemeClr val="tx1"/>
                </a:solidFill>
                <a:latin typeface="Arial" pitchFamily="34" charset="0"/>
              </a:defRPr>
            </a:lvl6pPr>
            <a:lvl7pPr marL="2971800" indent="-228600" algn="ctr" defTabSz="911225" eaLnBrk="0" fontAlgn="base" hangingPunct="0">
              <a:spcBef>
                <a:spcPct val="0"/>
              </a:spcBef>
              <a:spcAft>
                <a:spcPct val="0"/>
              </a:spcAft>
              <a:defRPr sz="1400">
                <a:solidFill>
                  <a:schemeClr val="tx1"/>
                </a:solidFill>
                <a:latin typeface="Arial" pitchFamily="34" charset="0"/>
              </a:defRPr>
            </a:lvl7pPr>
            <a:lvl8pPr marL="3429000" indent="-228600" algn="ctr" defTabSz="911225" eaLnBrk="0" fontAlgn="base" hangingPunct="0">
              <a:spcBef>
                <a:spcPct val="0"/>
              </a:spcBef>
              <a:spcAft>
                <a:spcPct val="0"/>
              </a:spcAft>
              <a:defRPr sz="1400">
                <a:solidFill>
                  <a:schemeClr val="tx1"/>
                </a:solidFill>
                <a:latin typeface="Arial" pitchFamily="34" charset="0"/>
              </a:defRPr>
            </a:lvl8pPr>
            <a:lvl9pPr marL="3886200" indent="-228600" algn="ctr" defTabSz="911225" eaLnBrk="0" fontAlgn="base" hangingPunct="0">
              <a:spcBef>
                <a:spcPct val="0"/>
              </a:spcBef>
              <a:spcAft>
                <a:spcPct val="0"/>
              </a:spcAft>
              <a:defRPr sz="1400">
                <a:solidFill>
                  <a:schemeClr val="tx1"/>
                </a:solidFill>
                <a:latin typeface="Arial" pitchFamily="34" charset="0"/>
              </a:defRPr>
            </a:lvl9pPr>
          </a:lstStyle>
          <a:p>
            <a:pPr algn="r" eaLnBrk="1" hangingPunct="1"/>
            <a:fld id="{341795EC-A028-44B3-A039-B239483CBADE}" type="slidenum">
              <a:rPr lang="en-US" sz="1100"/>
              <a:pPr algn="r" eaLnBrk="1" hangingPunct="1"/>
              <a:t>10</a:t>
            </a:fld>
            <a:endParaRPr lang="en-US" sz="11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919538" y="8742363"/>
            <a:ext cx="2997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2" tIns="45610" rIns="91222" bIns="45610" anchor="b"/>
          <a:lstStyle>
            <a:lvl1pPr defTabSz="911225" eaLnBrk="0" hangingPunct="0">
              <a:defRPr sz="1400">
                <a:solidFill>
                  <a:schemeClr val="tx1"/>
                </a:solidFill>
                <a:latin typeface="Arial" pitchFamily="34" charset="0"/>
              </a:defRPr>
            </a:lvl1pPr>
            <a:lvl2pPr marL="742950" indent="-285750" defTabSz="911225" eaLnBrk="0" hangingPunct="0">
              <a:defRPr sz="1400">
                <a:solidFill>
                  <a:schemeClr val="tx1"/>
                </a:solidFill>
                <a:latin typeface="Arial" pitchFamily="34" charset="0"/>
              </a:defRPr>
            </a:lvl2pPr>
            <a:lvl3pPr marL="1143000" indent="-228600" defTabSz="911225" eaLnBrk="0" hangingPunct="0">
              <a:defRPr sz="1400">
                <a:solidFill>
                  <a:schemeClr val="tx1"/>
                </a:solidFill>
                <a:latin typeface="Arial" pitchFamily="34" charset="0"/>
              </a:defRPr>
            </a:lvl3pPr>
            <a:lvl4pPr marL="1600200" indent="-228600" defTabSz="911225" eaLnBrk="0" hangingPunct="0">
              <a:defRPr sz="1400">
                <a:solidFill>
                  <a:schemeClr val="tx1"/>
                </a:solidFill>
                <a:latin typeface="Arial" pitchFamily="34" charset="0"/>
              </a:defRPr>
            </a:lvl4pPr>
            <a:lvl5pPr marL="2057400" indent="-228600" defTabSz="911225" eaLnBrk="0" hangingPunct="0">
              <a:defRPr sz="1400">
                <a:solidFill>
                  <a:schemeClr val="tx1"/>
                </a:solidFill>
                <a:latin typeface="Arial" pitchFamily="34" charset="0"/>
              </a:defRPr>
            </a:lvl5pPr>
            <a:lvl6pPr marL="2514600" indent="-228600" algn="ctr" defTabSz="911225" eaLnBrk="0" fontAlgn="base" hangingPunct="0">
              <a:spcBef>
                <a:spcPct val="0"/>
              </a:spcBef>
              <a:spcAft>
                <a:spcPct val="0"/>
              </a:spcAft>
              <a:defRPr sz="1400">
                <a:solidFill>
                  <a:schemeClr val="tx1"/>
                </a:solidFill>
                <a:latin typeface="Arial" pitchFamily="34" charset="0"/>
              </a:defRPr>
            </a:lvl6pPr>
            <a:lvl7pPr marL="2971800" indent="-228600" algn="ctr" defTabSz="911225" eaLnBrk="0" fontAlgn="base" hangingPunct="0">
              <a:spcBef>
                <a:spcPct val="0"/>
              </a:spcBef>
              <a:spcAft>
                <a:spcPct val="0"/>
              </a:spcAft>
              <a:defRPr sz="1400">
                <a:solidFill>
                  <a:schemeClr val="tx1"/>
                </a:solidFill>
                <a:latin typeface="Arial" pitchFamily="34" charset="0"/>
              </a:defRPr>
            </a:lvl7pPr>
            <a:lvl8pPr marL="3429000" indent="-228600" algn="ctr" defTabSz="911225" eaLnBrk="0" fontAlgn="base" hangingPunct="0">
              <a:spcBef>
                <a:spcPct val="0"/>
              </a:spcBef>
              <a:spcAft>
                <a:spcPct val="0"/>
              </a:spcAft>
              <a:defRPr sz="1400">
                <a:solidFill>
                  <a:schemeClr val="tx1"/>
                </a:solidFill>
                <a:latin typeface="Arial" pitchFamily="34" charset="0"/>
              </a:defRPr>
            </a:lvl8pPr>
            <a:lvl9pPr marL="3886200" indent="-228600" algn="ctr" defTabSz="911225" eaLnBrk="0" fontAlgn="base" hangingPunct="0">
              <a:spcBef>
                <a:spcPct val="0"/>
              </a:spcBef>
              <a:spcAft>
                <a:spcPct val="0"/>
              </a:spcAft>
              <a:defRPr sz="1400">
                <a:solidFill>
                  <a:schemeClr val="tx1"/>
                </a:solidFill>
                <a:latin typeface="Arial" pitchFamily="34" charset="0"/>
              </a:defRPr>
            </a:lvl9pPr>
          </a:lstStyle>
          <a:p>
            <a:pPr algn="r" eaLnBrk="1" hangingPunct="1"/>
            <a:fld id="{341795EC-A028-44B3-A039-B239483CBADE}" type="slidenum">
              <a:rPr lang="en-US" sz="1100"/>
              <a:pPr algn="r" eaLnBrk="1" hangingPunct="1"/>
              <a:t>13</a:t>
            </a:fld>
            <a:endParaRPr lang="en-US" sz="11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158875" y="690563"/>
            <a:ext cx="4600575" cy="3451225"/>
          </a:xfrm>
          <a:ln/>
        </p:spPr>
      </p:sp>
      <p:sp>
        <p:nvSpPr>
          <p:cNvPr id="30723" name="Notes Placeholder 2"/>
          <p:cNvSpPr>
            <a:spLocks noGrp="1"/>
          </p:cNvSpPr>
          <p:nvPr>
            <p:ph type="body" idx="1"/>
          </p:nvPr>
        </p:nvSpPr>
        <p:spPr>
          <a:xfrm>
            <a:off x="691371" y="4371783"/>
            <a:ext cx="5535583" cy="4142179"/>
          </a:xfrm>
          <a:noFill/>
          <a:ln/>
        </p:spPr>
        <p:txBody>
          <a:bodyPr lIns="92124" tIns="46062" rIns="92124" bIns="46062"/>
          <a:lstStyle/>
          <a:p>
            <a:pPr>
              <a:spcBef>
                <a:spcPct val="0"/>
              </a:spcBef>
            </a:pPr>
            <a:endParaRPr lang="en-US" smtClean="0"/>
          </a:p>
        </p:txBody>
      </p:sp>
      <p:sp>
        <p:nvSpPr>
          <p:cNvPr id="30724" name="Slide Number Placeholder 3"/>
          <p:cNvSpPr txBox="1">
            <a:spLocks noGrp="1"/>
          </p:cNvSpPr>
          <p:nvPr/>
        </p:nvSpPr>
        <p:spPr bwMode="auto">
          <a:xfrm>
            <a:off x="3918793" y="8743565"/>
            <a:ext cx="2997991" cy="459208"/>
          </a:xfrm>
          <a:prstGeom prst="rect">
            <a:avLst/>
          </a:prstGeom>
          <a:noFill/>
          <a:ln w="9525">
            <a:noFill/>
            <a:miter lim="800000"/>
            <a:headEnd/>
            <a:tailEnd/>
          </a:ln>
        </p:spPr>
        <p:txBody>
          <a:bodyPr lIns="92124" tIns="46062" rIns="92124" bIns="46062" anchor="b"/>
          <a:lstStyle/>
          <a:p>
            <a:pPr algn="r" defTabSz="921645"/>
            <a:fld id="{57CA6DF1-5138-4C7D-A1C0-9D791B4018EB}" type="slidenum">
              <a:rPr lang="en-US" sz="1300">
                <a:cs typeface="Arial" charset="0"/>
              </a:rPr>
              <a:pPr algn="r" defTabSz="921645"/>
              <a:t>2</a:t>
            </a:fld>
            <a:endParaRPr lang="en-US" sz="1300" dirty="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158875" y="690563"/>
            <a:ext cx="4600575" cy="3451225"/>
          </a:xfrm>
          <a:ln/>
        </p:spPr>
      </p:sp>
      <p:sp>
        <p:nvSpPr>
          <p:cNvPr id="30723" name="Notes Placeholder 2"/>
          <p:cNvSpPr>
            <a:spLocks noGrp="1"/>
          </p:cNvSpPr>
          <p:nvPr>
            <p:ph type="body" idx="1"/>
          </p:nvPr>
        </p:nvSpPr>
        <p:spPr>
          <a:xfrm>
            <a:off x="691371" y="4371783"/>
            <a:ext cx="5535583" cy="4142179"/>
          </a:xfrm>
          <a:noFill/>
          <a:ln/>
        </p:spPr>
        <p:txBody>
          <a:bodyPr lIns="92124" tIns="46062" rIns="92124" bIns="46062"/>
          <a:lstStyle/>
          <a:p>
            <a:pPr>
              <a:spcBef>
                <a:spcPct val="0"/>
              </a:spcBef>
            </a:pPr>
            <a:endParaRPr lang="en-US" smtClean="0"/>
          </a:p>
        </p:txBody>
      </p:sp>
      <p:sp>
        <p:nvSpPr>
          <p:cNvPr id="30724" name="Slide Number Placeholder 3"/>
          <p:cNvSpPr txBox="1">
            <a:spLocks noGrp="1"/>
          </p:cNvSpPr>
          <p:nvPr/>
        </p:nvSpPr>
        <p:spPr bwMode="auto">
          <a:xfrm>
            <a:off x="3918793" y="8743565"/>
            <a:ext cx="2997991" cy="459208"/>
          </a:xfrm>
          <a:prstGeom prst="rect">
            <a:avLst/>
          </a:prstGeom>
          <a:noFill/>
          <a:ln w="9525">
            <a:noFill/>
            <a:miter lim="800000"/>
            <a:headEnd/>
            <a:tailEnd/>
          </a:ln>
        </p:spPr>
        <p:txBody>
          <a:bodyPr lIns="92124" tIns="46062" rIns="92124" bIns="46062" anchor="b"/>
          <a:lstStyle/>
          <a:p>
            <a:pPr algn="r" defTabSz="921645"/>
            <a:fld id="{57CA6DF1-5138-4C7D-A1C0-9D791B4018EB}" type="slidenum">
              <a:rPr lang="en-US" sz="1300">
                <a:cs typeface="Arial" charset="0"/>
              </a:rPr>
              <a:pPr algn="r" defTabSz="921645"/>
              <a:t>3</a:t>
            </a:fld>
            <a:endParaRPr lang="en-US" sz="1300" dirty="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911600" y="8753475"/>
            <a:ext cx="300672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6" tIns="45238" rIns="90476" bIns="45238" anchor="b"/>
          <a:lstStyle>
            <a:lvl1pPr defTabSz="908050" eaLnBrk="0" hangingPunct="0">
              <a:defRPr sz="1400">
                <a:solidFill>
                  <a:schemeClr val="tx1"/>
                </a:solidFill>
                <a:latin typeface="Arial" charset="0"/>
              </a:defRPr>
            </a:lvl1pPr>
            <a:lvl2pPr marL="742950" indent="-285750" defTabSz="908050" eaLnBrk="0" hangingPunct="0">
              <a:defRPr sz="1400">
                <a:solidFill>
                  <a:schemeClr val="tx1"/>
                </a:solidFill>
                <a:latin typeface="Arial" charset="0"/>
              </a:defRPr>
            </a:lvl2pPr>
            <a:lvl3pPr marL="1143000" indent="-228600" defTabSz="908050" eaLnBrk="0" hangingPunct="0">
              <a:defRPr sz="1400">
                <a:solidFill>
                  <a:schemeClr val="tx1"/>
                </a:solidFill>
                <a:latin typeface="Arial" charset="0"/>
              </a:defRPr>
            </a:lvl3pPr>
            <a:lvl4pPr marL="1600200" indent="-228600" defTabSz="908050" eaLnBrk="0" hangingPunct="0">
              <a:defRPr sz="1400">
                <a:solidFill>
                  <a:schemeClr val="tx1"/>
                </a:solidFill>
                <a:latin typeface="Arial" charset="0"/>
              </a:defRPr>
            </a:lvl4pPr>
            <a:lvl5pPr marL="2057400" indent="-228600" defTabSz="908050" eaLnBrk="0" hangingPunct="0">
              <a:defRPr sz="1400">
                <a:solidFill>
                  <a:schemeClr val="tx1"/>
                </a:solidFill>
                <a:latin typeface="Arial" charset="0"/>
              </a:defRPr>
            </a:lvl5pPr>
            <a:lvl6pPr marL="2514600" indent="-228600" algn="ctr" defTabSz="908050" eaLnBrk="0" fontAlgn="base" hangingPunct="0">
              <a:spcBef>
                <a:spcPct val="0"/>
              </a:spcBef>
              <a:spcAft>
                <a:spcPct val="0"/>
              </a:spcAft>
              <a:defRPr sz="1400">
                <a:solidFill>
                  <a:schemeClr val="tx1"/>
                </a:solidFill>
                <a:latin typeface="Arial" charset="0"/>
              </a:defRPr>
            </a:lvl6pPr>
            <a:lvl7pPr marL="2971800" indent="-228600" algn="ctr" defTabSz="908050" eaLnBrk="0" fontAlgn="base" hangingPunct="0">
              <a:spcBef>
                <a:spcPct val="0"/>
              </a:spcBef>
              <a:spcAft>
                <a:spcPct val="0"/>
              </a:spcAft>
              <a:defRPr sz="1400">
                <a:solidFill>
                  <a:schemeClr val="tx1"/>
                </a:solidFill>
                <a:latin typeface="Arial" charset="0"/>
              </a:defRPr>
            </a:lvl7pPr>
            <a:lvl8pPr marL="3429000" indent="-228600" algn="ctr" defTabSz="908050" eaLnBrk="0" fontAlgn="base" hangingPunct="0">
              <a:spcBef>
                <a:spcPct val="0"/>
              </a:spcBef>
              <a:spcAft>
                <a:spcPct val="0"/>
              </a:spcAft>
              <a:defRPr sz="1400">
                <a:solidFill>
                  <a:schemeClr val="tx1"/>
                </a:solidFill>
                <a:latin typeface="Arial" charset="0"/>
              </a:defRPr>
            </a:lvl8pPr>
            <a:lvl9pPr marL="3886200" indent="-228600" algn="ctr" defTabSz="908050" eaLnBrk="0" fontAlgn="base" hangingPunct="0">
              <a:spcBef>
                <a:spcPct val="0"/>
              </a:spcBef>
              <a:spcAft>
                <a:spcPct val="0"/>
              </a:spcAft>
              <a:defRPr sz="1400">
                <a:solidFill>
                  <a:schemeClr val="tx1"/>
                </a:solidFill>
                <a:latin typeface="Arial" charset="0"/>
              </a:defRPr>
            </a:lvl9pPr>
          </a:lstStyle>
          <a:p>
            <a:pPr algn="r"/>
            <a:fld id="{2C7FA865-50DF-42B9-B5A0-1A2DBCBF5665}" type="slidenum">
              <a:rPr lang="en-US" sz="1200">
                <a:solidFill>
                  <a:srgbClr val="000000"/>
                </a:solidFill>
                <a:latin typeface="Times" pitchFamily="18" charset="0"/>
                <a:ea typeface="MS PGothic" pitchFamily="34" charset="-128"/>
              </a:rPr>
              <a:pPr algn="r"/>
              <a:t>4</a:t>
            </a:fld>
            <a:endParaRPr lang="en-US" sz="1200" dirty="0">
              <a:solidFill>
                <a:srgbClr val="000000"/>
              </a:solidFill>
              <a:latin typeface="Times" pitchFamily="18" charset="0"/>
              <a:ea typeface="MS PGothic" pitchFamily="34" charset="-128"/>
            </a:endParaRPr>
          </a:p>
        </p:txBody>
      </p:sp>
      <p:sp>
        <p:nvSpPr>
          <p:cNvPr id="33795" name="Rectangle 2"/>
          <p:cNvSpPr>
            <a:spLocks noGrp="1" noRot="1" noChangeAspect="1" noChangeArrowheads="1" noTextEdit="1"/>
          </p:cNvSpPr>
          <p:nvPr>
            <p:ph type="sldImg"/>
          </p:nvPr>
        </p:nvSpPr>
        <p:spPr>
          <a:xfrm>
            <a:off x="1144588" y="677863"/>
            <a:ext cx="4627562" cy="3471862"/>
          </a:xfrm>
          <a:ln/>
        </p:spPr>
      </p:sp>
      <p:sp>
        <p:nvSpPr>
          <p:cNvPr id="33796" name="Rectangle 3"/>
          <p:cNvSpPr>
            <a:spLocks noGrp="1" noChangeArrowheads="1"/>
          </p:cNvSpPr>
          <p:nvPr>
            <p:ph type="body" idx="1"/>
          </p:nvPr>
        </p:nvSpPr>
        <p:spPr>
          <a:xfrm>
            <a:off x="901701" y="4376738"/>
            <a:ext cx="5114925" cy="414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6" tIns="45238" rIns="90476" bIns="45238"/>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918793" y="8742015"/>
            <a:ext cx="2997991" cy="46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9" tIns="45614" rIns="91229" bIns="45614" anchor="b"/>
          <a:lstStyle>
            <a:lvl1pPr defTabSz="936625" eaLnBrk="0" hangingPunct="0">
              <a:defRPr sz="1400">
                <a:solidFill>
                  <a:schemeClr val="tx1"/>
                </a:solidFill>
                <a:latin typeface="Arial" charset="0"/>
              </a:defRPr>
            </a:lvl1pPr>
            <a:lvl2pPr marL="742950" indent="-285750" defTabSz="936625" eaLnBrk="0" hangingPunct="0">
              <a:defRPr sz="1400">
                <a:solidFill>
                  <a:schemeClr val="tx1"/>
                </a:solidFill>
                <a:latin typeface="Arial" charset="0"/>
              </a:defRPr>
            </a:lvl2pPr>
            <a:lvl3pPr marL="1143000" indent="-228600" defTabSz="936625" eaLnBrk="0" hangingPunct="0">
              <a:defRPr sz="1400">
                <a:solidFill>
                  <a:schemeClr val="tx1"/>
                </a:solidFill>
                <a:latin typeface="Arial" charset="0"/>
              </a:defRPr>
            </a:lvl3pPr>
            <a:lvl4pPr marL="1600200" indent="-228600" defTabSz="936625" eaLnBrk="0" hangingPunct="0">
              <a:defRPr sz="1400">
                <a:solidFill>
                  <a:schemeClr val="tx1"/>
                </a:solidFill>
                <a:latin typeface="Arial" charset="0"/>
              </a:defRPr>
            </a:lvl4pPr>
            <a:lvl5pPr marL="2057400" indent="-228600" defTabSz="936625" eaLnBrk="0" hangingPunct="0">
              <a:defRPr sz="1400">
                <a:solidFill>
                  <a:schemeClr val="tx1"/>
                </a:solidFill>
                <a:latin typeface="Arial" charset="0"/>
              </a:defRPr>
            </a:lvl5pPr>
            <a:lvl6pPr marL="2514600" indent="-228600" algn="ctr" defTabSz="936625" eaLnBrk="0" fontAlgn="base" hangingPunct="0">
              <a:spcBef>
                <a:spcPct val="0"/>
              </a:spcBef>
              <a:spcAft>
                <a:spcPct val="0"/>
              </a:spcAft>
              <a:defRPr sz="1400">
                <a:solidFill>
                  <a:schemeClr val="tx1"/>
                </a:solidFill>
                <a:latin typeface="Arial" charset="0"/>
              </a:defRPr>
            </a:lvl6pPr>
            <a:lvl7pPr marL="2971800" indent="-228600" algn="ctr" defTabSz="936625" eaLnBrk="0" fontAlgn="base" hangingPunct="0">
              <a:spcBef>
                <a:spcPct val="0"/>
              </a:spcBef>
              <a:spcAft>
                <a:spcPct val="0"/>
              </a:spcAft>
              <a:defRPr sz="1400">
                <a:solidFill>
                  <a:schemeClr val="tx1"/>
                </a:solidFill>
                <a:latin typeface="Arial" charset="0"/>
              </a:defRPr>
            </a:lvl7pPr>
            <a:lvl8pPr marL="3429000" indent="-228600" algn="ctr" defTabSz="936625" eaLnBrk="0" fontAlgn="base" hangingPunct="0">
              <a:spcBef>
                <a:spcPct val="0"/>
              </a:spcBef>
              <a:spcAft>
                <a:spcPct val="0"/>
              </a:spcAft>
              <a:defRPr sz="1400">
                <a:solidFill>
                  <a:schemeClr val="tx1"/>
                </a:solidFill>
                <a:latin typeface="Arial" charset="0"/>
              </a:defRPr>
            </a:lvl8pPr>
            <a:lvl9pPr marL="3886200" indent="-228600" algn="ctr" defTabSz="936625" eaLnBrk="0" fontAlgn="base" hangingPunct="0">
              <a:spcBef>
                <a:spcPct val="0"/>
              </a:spcBef>
              <a:spcAft>
                <a:spcPct val="0"/>
              </a:spcAft>
              <a:defRPr sz="1400">
                <a:solidFill>
                  <a:schemeClr val="tx1"/>
                </a:solidFill>
                <a:latin typeface="Arial" charset="0"/>
              </a:defRPr>
            </a:lvl9pPr>
          </a:lstStyle>
          <a:p>
            <a:pPr algn="r" eaLnBrk="1" hangingPunct="1"/>
            <a:fld id="{F4239801-9C64-4BDA-BC6B-E94A89A3C25F}" type="slidenum">
              <a:rPr lang="en-US" sz="1100"/>
              <a:pPr algn="r" eaLnBrk="1" hangingPunct="1"/>
              <a:t>5</a:t>
            </a:fld>
            <a:endParaRPr lang="en-US" sz="1100"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144588" y="677863"/>
            <a:ext cx="4627562" cy="3471862"/>
          </a:xfrm>
          <a:ln/>
        </p:spPr>
      </p:sp>
      <p:sp>
        <p:nvSpPr>
          <p:cNvPr id="32771" name="Notes Placeholder 2"/>
          <p:cNvSpPr>
            <a:spLocks noGrp="1"/>
          </p:cNvSpPr>
          <p:nvPr>
            <p:ph type="body" idx="1"/>
          </p:nvPr>
        </p:nvSpPr>
        <p:spPr>
          <a:xfrm>
            <a:off x="901701" y="4376738"/>
            <a:ext cx="5114925" cy="41481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6" tIns="45238" rIns="90476" bIns="45238"/>
          <a:lstStyle/>
          <a:p>
            <a:endParaRPr lang="en-US" smtClean="0">
              <a:latin typeface="Arial" pitchFamily="34" charset="0"/>
            </a:endParaRPr>
          </a:p>
        </p:txBody>
      </p:sp>
      <p:sp>
        <p:nvSpPr>
          <p:cNvPr id="32772" name="Slide Number Placeholder 3"/>
          <p:cNvSpPr txBox="1">
            <a:spLocks noGrp="1"/>
          </p:cNvSpPr>
          <p:nvPr/>
        </p:nvSpPr>
        <p:spPr bwMode="auto">
          <a:xfrm>
            <a:off x="3911600" y="8753475"/>
            <a:ext cx="300672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6" tIns="45238" rIns="90476" bIns="45238" anchor="b"/>
          <a:lstStyle>
            <a:lvl1pPr defTabSz="904875" eaLnBrk="0" hangingPunct="0">
              <a:defRPr sz="1400">
                <a:solidFill>
                  <a:schemeClr val="tx1"/>
                </a:solidFill>
                <a:latin typeface="Arial" pitchFamily="34" charset="0"/>
              </a:defRPr>
            </a:lvl1pPr>
            <a:lvl2pPr marL="742950" indent="-285750" defTabSz="904875" eaLnBrk="0" hangingPunct="0">
              <a:defRPr sz="1400">
                <a:solidFill>
                  <a:schemeClr val="tx1"/>
                </a:solidFill>
                <a:latin typeface="Arial" pitchFamily="34" charset="0"/>
              </a:defRPr>
            </a:lvl2pPr>
            <a:lvl3pPr marL="1143000" indent="-228600" defTabSz="904875" eaLnBrk="0" hangingPunct="0">
              <a:defRPr sz="1400">
                <a:solidFill>
                  <a:schemeClr val="tx1"/>
                </a:solidFill>
                <a:latin typeface="Arial" pitchFamily="34" charset="0"/>
              </a:defRPr>
            </a:lvl3pPr>
            <a:lvl4pPr marL="1600200" indent="-228600" defTabSz="904875" eaLnBrk="0" hangingPunct="0">
              <a:defRPr sz="1400">
                <a:solidFill>
                  <a:schemeClr val="tx1"/>
                </a:solidFill>
                <a:latin typeface="Arial" pitchFamily="34" charset="0"/>
              </a:defRPr>
            </a:lvl4pPr>
            <a:lvl5pPr marL="2057400" indent="-228600" defTabSz="904875" eaLnBrk="0" hangingPunct="0">
              <a:defRPr sz="1400">
                <a:solidFill>
                  <a:schemeClr val="tx1"/>
                </a:solidFill>
                <a:latin typeface="Arial" pitchFamily="34" charset="0"/>
              </a:defRPr>
            </a:lvl5pPr>
            <a:lvl6pPr marL="2514600" indent="-228600" algn="ctr" defTabSz="904875" eaLnBrk="0" fontAlgn="base" hangingPunct="0">
              <a:spcBef>
                <a:spcPct val="0"/>
              </a:spcBef>
              <a:spcAft>
                <a:spcPct val="0"/>
              </a:spcAft>
              <a:defRPr sz="1400">
                <a:solidFill>
                  <a:schemeClr val="tx1"/>
                </a:solidFill>
                <a:latin typeface="Arial" pitchFamily="34" charset="0"/>
              </a:defRPr>
            </a:lvl6pPr>
            <a:lvl7pPr marL="2971800" indent="-228600" algn="ctr" defTabSz="904875" eaLnBrk="0" fontAlgn="base" hangingPunct="0">
              <a:spcBef>
                <a:spcPct val="0"/>
              </a:spcBef>
              <a:spcAft>
                <a:spcPct val="0"/>
              </a:spcAft>
              <a:defRPr sz="1400">
                <a:solidFill>
                  <a:schemeClr val="tx1"/>
                </a:solidFill>
                <a:latin typeface="Arial" pitchFamily="34" charset="0"/>
              </a:defRPr>
            </a:lvl7pPr>
            <a:lvl8pPr marL="3429000" indent="-228600" algn="ctr" defTabSz="904875" eaLnBrk="0" fontAlgn="base" hangingPunct="0">
              <a:spcBef>
                <a:spcPct val="0"/>
              </a:spcBef>
              <a:spcAft>
                <a:spcPct val="0"/>
              </a:spcAft>
              <a:defRPr sz="1400">
                <a:solidFill>
                  <a:schemeClr val="tx1"/>
                </a:solidFill>
                <a:latin typeface="Arial" pitchFamily="34" charset="0"/>
              </a:defRPr>
            </a:lvl8pPr>
            <a:lvl9pPr marL="3886200" indent="-228600" algn="ctr" defTabSz="904875" eaLnBrk="0" fontAlgn="base" hangingPunct="0">
              <a:spcBef>
                <a:spcPct val="0"/>
              </a:spcBef>
              <a:spcAft>
                <a:spcPct val="0"/>
              </a:spcAft>
              <a:defRPr sz="1400">
                <a:solidFill>
                  <a:schemeClr val="tx1"/>
                </a:solidFill>
                <a:latin typeface="Arial" pitchFamily="34" charset="0"/>
              </a:defRPr>
            </a:lvl9pPr>
          </a:lstStyle>
          <a:p>
            <a:pPr algn="r"/>
            <a:fld id="{6D943221-0B4A-4569-A4B2-57384CAB4953}" type="slidenum">
              <a:rPr lang="en-US" sz="1200">
                <a:solidFill>
                  <a:srgbClr val="000000"/>
                </a:solidFill>
                <a:latin typeface="Times" pitchFamily="18" charset="0"/>
                <a:ea typeface="MS PGothic" pitchFamily="34" charset="-128"/>
              </a:rPr>
              <a:pPr algn="r"/>
              <a:t>6</a:t>
            </a:fld>
            <a:endParaRPr lang="en-US" sz="1200" dirty="0">
              <a:solidFill>
                <a:srgbClr val="000000"/>
              </a:solidFill>
              <a:latin typeface="Times" pitchFamily="18" charset="0"/>
              <a:ea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919538" y="8742363"/>
            <a:ext cx="2997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2" tIns="45610" rIns="91222" bIns="45610" anchor="b"/>
          <a:lstStyle>
            <a:lvl1pPr defTabSz="911225" eaLnBrk="0" hangingPunct="0">
              <a:defRPr sz="1400">
                <a:solidFill>
                  <a:schemeClr val="tx1"/>
                </a:solidFill>
                <a:latin typeface="Arial" charset="0"/>
              </a:defRPr>
            </a:lvl1pPr>
            <a:lvl2pPr marL="742950" indent="-285750" defTabSz="911225" eaLnBrk="0" hangingPunct="0">
              <a:defRPr sz="1400">
                <a:solidFill>
                  <a:schemeClr val="tx1"/>
                </a:solidFill>
                <a:latin typeface="Arial" charset="0"/>
              </a:defRPr>
            </a:lvl2pPr>
            <a:lvl3pPr marL="1143000" indent="-228600" defTabSz="911225" eaLnBrk="0" hangingPunct="0">
              <a:defRPr sz="1400">
                <a:solidFill>
                  <a:schemeClr val="tx1"/>
                </a:solidFill>
                <a:latin typeface="Arial" charset="0"/>
              </a:defRPr>
            </a:lvl3pPr>
            <a:lvl4pPr marL="1600200" indent="-228600" defTabSz="911225" eaLnBrk="0" hangingPunct="0">
              <a:defRPr sz="1400">
                <a:solidFill>
                  <a:schemeClr val="tx1"/>
                </a:solidFill>
                <a:latin typeface="Arial" charset="0"/>
              </a:defRPr>
            </a:lvl4pPr>
            <a:lvl5pPr marL="2057400" indent="-228600" defTabSz="911225" eaLnBrk="0" hangingPunct="0">
              <a:defRPr sz="1400">
                <a:solidFill>
                  <a:schemeClr val="tx1"/>
                </a:solidFill>
                <a:latin typeface="Arial" charset="0"/>
              </a:defRPr>
            </a:lvl5pPr>
            <a:lvl6pPr marL="2514600" indent="-228600" algn="ctr" defTabSz="911225" eaLnBrk="0" fontAlgn="base" hangingPunct="0">
              <a:spcBef>
                <a:spcPct val="0"/>
              </a:spcBef>
              <a:spcAft>
                <a:spcPct val="0"/>
              </a:spcAft>
              <a:defRPr sz="1400">
                <a:solidFill>
                  <a:schemeClr val="tx1"/>
                </a:solidFill>
                <a:latin typeface="Arial" charset="0"/>
              </a:defRPr>
            </a:lvl6pPr>
            <a:lvl7pPr marL="2971800" indent="-228600" algn="ctr" defTabSz="911225" eaLnBrk="0" fontAlgn="base" hangingPunct="0">
              <a:spcBef>
                <a:spcPct val="0"/>
              </a:spcBef>
              <a:spcAft>
                <a:spcPct val="0"/>
              </a:spcAft>
              <a:defRPr sz="1400">
                <a:solidFill>
                  <a:schemeClr val="tx1"/>
                </a:solidFill>
                <a:latin typeface="Arial" charset="0"/>
              </a:defRPr>
            </a:lvl7pPr>
            <a:lvl8pPr marL="3429000" indent="-228600" algn="ctr" defTabSz="911225" eaLnBrk="0" fontAlgn="base" hangingPunct="0">
              <a:spcBef>
                <a:spcPct val="0"/>
              </a:spcBef>
              <a:spcAft>
                <a:spcPct val="0"/>
              </a:spcAft>
              <a:defRPr sz="1400">
                <a:solidFill>
                  <a:schemeClr val="tx1"/>
                </a:solidFill>
                <a:latin typeface="Arial" charset="0"/>
              </a:defRPr>
            </a:lvl8pPr>
            <a:lvl9pPr marL="3886200" indent="-228600" algn="ctr" defTabSz="911225" eaLnBrk="0" fontAlgn="base" hangingPunct="0">
              <a:spcBef>
                <a:spcPct val="0"/>
              </a:spcBef>
              <a:spcAft>
                <a:spcPct val="0"/>
              </a:spcAft>
              <a:defRPr sz="1400">
                <a:solidFill>
                  <a:schemeClr val="tx1"/>
                </a:solidFill>
                <a:latin typeface="Arial" charset="0"/>
              </a:defRPr>
            </a:lvl9pPr>
          </a:lstStyle>
          <a:p>
            <a:pPr algn="r" eaLnBrk="1" hangingPunct="1"/>
            <a:fld id="{3A5479CE-805D-425F-8D0B-77E24DDEE031}" type="slidenum">
              <a:rPr lang="en-US" sz="1100"/>
              <a:pPr algn="r" eaLnBrk="1" hangingPunct="1"/>
              <a:t>7</a:t>
            </a:fld>
            <a:endParaRPr lang="en-US" sz="1100"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2575BE-F2C9-423C-A235-85F2234CA66A}"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2092325"/>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190500" y="5799138"/>
            <a:ext cx="1430338" cy="660400"/>
          </a:xfrm>
          <a:prstGeom prst="rect">
            <a:avLst/>
          </a:prstGeom>
          <a:noFill/>
          <a:ln w="9525">
            <a:noFill/>
            <a:miter lim="800000"/>
            <a:headEnd/>
            <a:tailEnd/>
          </a:ln>
        </p:spPr>
      </p:pic>
      <p:pic>
        <p:nvPicPr>
          <p:cNvPr id="6" name="Picture 6"/>
          <p:cNvPicPr>
            <a:picLocks noChangeAspect="1" noChangeArrowheads="1"/>
          </p:cNvPicPr>
          <p:nvPr/>
        </p:nvPicPr>
        <p:blipFill>
          <a:blip r:embed="rId4" cstate="print"/>
          <a:srcRect/>
          <a:stretch>
            <a:fillRect/>
          </a:stretch>
        </p:blipFill>
        <p:spPr bwMode="auto">
          <a:xfrm>
            <a:off x="7788275" y="6503988"/>
            <a:ext cx="920750" cy="212725"/>
          </a:xfrm>
          <a:prstGeom prst="rect">
            <a:avLst/>
          </a:prstGeom>
          <a:noFill/>
          <a:ln w="9525">
            <a:noFill/>
            <a:miter lim="800000"/>
            <a:headEnd/>
            <a:tailEnd/>
          </a:ln>
        </p:spPr>
      </p:pic>
      <p:sp>
        <p:nvSpPr>
          <p:cNvPr id="7" name="Line 7"/>
          <p:cNvSpPr>
            <a:spLocks noChangeShapeType="1"/>
          </p:cNvSpPr>
          <p:nvPr/>
        </p:nvSpPr>
        <p:spPr bwMode="auto">
          <a:xfrm>
            <a:off x="1241425" y="6438900"/>
            <a:ext cx="7445375" cy="0"/>
          </a:xfrm>
          <a:prstGeom prst="line">
            <a:avLst/>
          </a:prstGeom>
          <a:noFill/>
          <a:ln w="9525">
            <a:solidFill>
              <a:schemeClr val="tx1"/>
            </a:solidFill>
            <a:round/>
            <a:headEnd/>
            <a:tailEnd/>
          </a:ln>
        </p:spPr>
        <p:txBody>
          <a:bodyPr wrap="none" anchor="ctr"/>
          <a:lstStyle/>
          <a:p>
            <a:pPr>
              <a:defRPr/>
            </a:pPr>
            <a:endParaRPr lang="en-US"/>
          </a:p>
        </p:txBody>
      </p:sp>
      <p:sp>
        <p:nvSpPr>
          <p:cNvPr id="8" name="Line 8"/>
          <p:cNvSpPr>
            <a:spLocks noChangeShapeType="1"/>
          </p:cNvSpPr>
          <p:nvPr/>
        </p:nvSpPr>
        <p:spPr bwMode="auto">
          <a:xfrm>
            <a:off x="463550" y="6438900"/>
            <a:ext cx="355600" cy="0"/>
          </a:xfrm>
          <a:prstGeom prst="line">
            <a:avLst/>
          </a:prstGeom>
          <a:noFill/>
          <a:ln w="9525">
            <a:solidFill>
              <a:schemeClr val="tx1"/>
            </a:solidFill>
            <a:round/>
            <a:headEnd/>
            <a:tailEnd/>
          </a:ln>
        </p:spPr>
        <p:txBody>
          <a:bodyPr wrap="none" anchor="ctr"/>
          <a:lstStyle/>
          <a:p>
            <a:pPr>
              <a:defRPr/>
            </a:pPr>
            <a:endParaRPr lang="en-US"/>
          </a:p>
        </p:txBody>
      </p:sp>
      <p:sp>
        <p:nvSpPr>
          <p:cNvPr id="9" name="Text Box 10"/>
          <p:cNvSpPr txBox="1">
            <a:spLocks noChangeArrowheads="1"/>
          </p:cNvSpPr>
          <p:nvPr/>
        </p:nvSpPr>
        <p:spPr bwMode="auto">
          <a:xfrm>
            <a:off x="407988" y="6450013"/>
            <a:ext cx="5334000" cy="214312"/>
          </a:xfrm>
          <a:prstGeom prst="rect">
            <a:avLst/>
          </a:prstGeom>
          <a:noFill/>
          <a:ln w="9525">
            <a:noFill/>
            <a:miter lim="800000"/>
            <a:headEnd/>
            <a:tailEnd/>
          </a:ln>
        </p:spPr>
        <p:txBody>
          <a:bodyPr lIns="45720">
            <a:spAutoFit/>
          </a:bodyPr>
          <a:lstStyle/>
          <a:p>
            <a:pPr algn="l" eaLnBrk="0" hangingPunct="0">
              <a:defRPr/>
            </a:pPr>
            <a:r>
              <a:rPr lang="en-US" sz="800">
                <a:solidFill>
                  <a:srgbClr val="000000"/>
                </a:solidFill>
              </a:rPr>
              <a:t>Operated by Los Alamos National Security, LLC for NNSA</a:t>
            </a:r>
            <a:endParaRPr lang="en-US" sz="900">
              <a:solidFill>
                <a:srgbClr val="000000"/>
              </a:solidFill>
            </a:endParaRPr>
          </a:p>
        </p:txBody>
      </p:sp>
      <p:sp>
        <p:nvSpPr>
          <p:cNvPr id="12" name="Line 9"/>
          <p:cNvSpPr>
            <a:spLocks noChangeShapeType="1"/>
          </p:cNvSpPr>
          <p:nvPr userDrawn="1"/>
        </p:nvSpPr>
        <p:spPr bwMode="auto">
          <a:xfrm flipV="1">
            <a:off x="457200" y="1295400"/>
            <a:ext cx="8686800" cy="12700"/>
          </a:xfrm>
          <a:prstGeom prst="line">
            <a:avLst/>
          </a:prstGeom>
          <a:noFill/>
          <a:ln w="38100">
            <a:solidFill>
              <a:srgbClr val="FFB300"/>
            </a:solidFill>
            <a:round/>
            <a:headEnd/>
            <a:tailEnd/>
          </a:ln>
        </p:spPr>
        <p:txBody>
          <a:bodyPr wrap="none" anchor="ctr"/>
          <a:lstStyle/>
          <a:p>
            <a:pPr>
              <a:defRPr/>
            </a:pPr>
            <a:endParaRPr lang="en-US"/>
          </a:p>
        </p:txBody>
      </p:sp>
      <p:pic>
        <p:nvPicPr>
          <p:cNvPr id="13" name="Picture 14" descr="MaRIE"/>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8261350" y="0"/>
            <a:ext cx="882650" cy="1143000"/>
          </a:xfrm>
          <a:prstGeom prst="rect">
            <a:avLst/>
          </a:prstGeom>
          <a:noFill/>
          <a:ln w="9525">
            <a:noFill/>
            <a:miter lim="800000"/>
            <a:headEnd/>
            <a:tailEnd/>
          </a:ln>
        </p:spPr>
      </p:pic>
      <p:sp>
        <p:nvSpPr>
          <p:cNvPr id="15" name="Text Box 12"/>
          <p:cNvSpPr txBox="1">
            <a:spLocks noChangeArrowheads="1"/>
          </p:cNvSpPr>
          <p:nvPr userDrawn="1"/>
        </p:nvSpPr>
        <p:spPr bwMode="auto">
          <a:xfrm>
            <a:off x="2209800" y="6497638"/>
            <a:ext cx="4621213" cy="131762"/>
          </a:xfrm>
          <a:prstGeom prst="rect">
            <a:avLst/>
          </a:prstGeom>
          <a:noFill/>
          <a:ln w="9525">
            <a:noFill/>
            <a:miter lim="800000"/>
            <a:headEnd/>
            <a:tailEnd/>
          </a:ln>
        </p:spPr>
        <p:txBody>
          <a:bodyPr lIns="9144" tIns="0" rIns="9144" bIns="0"/>
          <a:lstStyle/>
          <a:p>
            <a:pPr eaLnBrk="0" hangingPunct="0">
              <a:defRPr/>
            </a:pPr>
            <a:r>
              <a:rPr lang="en-US" sz="900" b="1" dirty="0">
                <a:solidFill>
                  <a:srgbClr val="808080"/>
                </a:solidFill>
              </a:rPr>
              <a:t>U N C L A S </a:t>
            </a:r>
            <a:r>
              <a:rPr lang="en-US" sz="900" b="1" dirty="0" err="1">
                <a:solidFill>
                  <a:srgbClr val="808080"/>
                </a:solidFill>
              </a:rPr>
              <a:t>S</a:t>
            </a:r>
            <a:r>
              <a:rPr lang="en-US" sz="900" b="1" dirty="0">
                <a:solidFill>
                  <a:srgbClr val="808080"/>
                </a:solidFill>
              </a:rPr>
              <a:t> I F I E D</a:t>
            </a:r>
            <a:endParaRPr lang="en-US" sz="900" dirty="0">
              <a:solidFill>
                <a:srgbClr val="808080"/>
              </a:solidFill>
              <a:latin typeface="Times" pitchFamily="18" charset="0"/>
            </a:endParaRPr>
          </a:p>
        </p:txBody>
      </p:sp>
      <p:sp>
        <p:nvSpPr>
          <p:cNvPr id="16" name="Rectangle 10"/>
          <p:cNvSpPr>
            <a:spLocks noGrp="1" noChangeArrowheads="1"/>
          </p:cNvSpPr>
          <p:nvPr>
            <p:ph type="sldNum" sz="quarter" idx="4"/>
          </p:nvPr>
        </p:nvSpPr>
        <p:spPr bwMode="auto">
          <a:xfrm>
            <a:off x="7467600" y="6248400"/>
            <a:ext cx="14605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800" i="1">
                <a:solidFill>
                  <a:srgbClr val="000000"/>
                </a:solidFill>
                <a:latin typeface="Arial" charset="0"/>
              </a:defRPr>
            </a:lvl1pPr>
          </a:lstStyle>
          <a:p>
            <a:pPr>
              <a:defRPr/>
            </a:pPr>
            <a:r>
              <a:rPr lang="en-US" dirty="0"/>
              <a:t>Slide </a:t>
            </a:r>
            <a:fld id="{5A1E0FB0-1070-472B-89AB-BFBAF6D07F4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r>
              <a:rPr lang="en-US"/>
              <a:t>Slide </a:t>
            </a:r>
            <a:fld id="{DF1DE319-EC9B-4E2B-9207-5457F513317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401638"/>
            <a:ext cx="2133600" cy="51990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401638"/>
            <a:ext cx="6248400" cy="51990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r>
              <a:rPr lang="en-US"/>
              <a:t>Slide </a:t>
            </a:r>
            <a:fld id="{4715ECCE-1E37-40B0-AA85-8A33A6A6F65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42900" y="401638"/>
            <a:ext cx="83439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447800"/>
            <a:ext cx="8343900" cy="4152900"/>
          </a:xfrm>
        </p:spPr>
        <p:txBody>
          <a:bodyPr/>
          <a:lstStyle/>
          <a:p>
            <a:pPr lvl="0"/>
            <a:endParaRPr lang="en-US" noProof="0" smtClean="0"/>
          </a:p>
        </p:txBody>
      </p:sp>
      <p:sp>
        <p:nvSpPr>
          <p:cNvPr id="4" name="Rectangle 10"/>
          <p:cNvSpPr>
            <a:spLocks noGrp="1" noChangeArrowheads="1"/>
          </p:cNvSpPr>
          <p:nvPr>
            <p:ph type="sldNum" sz="quarter" idx="10"/>
          </p:nvPr>
        </p:nvSpPr>
        <p:spPr>
          <a:ln/>
        </p:spPr>
        <p:txBody>
          <a:bodyPr/>
          <a:lstStyle>
            <a:lvl1pPr>
              <a:defRPr/>
            </a:lvl1pPr>
          </a:lstStyle>
          <a:p>
            <a:pPr>
              <a:defRPr/>
            </a:pPr>
            <a:r>
              <a:rPr lang="en-US"/>
              <a:t>Slide </a:t>
            </a:r>
            <a:fld id="{5D7F95D9-844F-41F9-89EA-6BDFDC1FE51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42900" y="401638"/>
            <a:ext cx="83439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4095750"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81550" y="1447800"/>
            <a:ext cx="4095750" cy="415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a:ln/>
        </p:spPr>
        <p:txBody>
          <a:bodyPr/>
          <a:lstStyle>
            <a:lvl1pPr>
              <a:defRPr/>
            </a:lvl1pPr>
          </a:lstStyle>
          <a:p>
            <a:pPr>
              <a:defRPr/>
            </a:pPr>
            <a:r>
              <a:rPr lang="en-US"/>
              <a:t>Slide </a:t>
            </a:r>
            <a:fld id="{03BB7000-B62B-4A07-B24B-AC3D892F4A1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DAC8DC4-E421-43A0-8643-50C57061D18F}" type="datetimeFigureOut">
              <a:rPr lang="en-US"/>
              <a:pPr>
                <a:defRPr/>
              </a:pPr>
              <a:t>3/6/2012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921B2C-B526-45CD-BE24-A61FB12C154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848F75-D043-461C-8D13-8D09F10060F8}" type="datetimeFigureOut">
              <a:rPr lang="en-US"/>
              <a:pPr>
                <a:defRPr/>
              </a:pPr>
              <a:t>3/6/2012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1186A1-A276-4DDC-973B-ABC78FA08D40}"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224F19A-F855-4CD0-8E42-81D016D1A15A}" type="datetimeFigureOut">
              <a:rPr lang="en-US"/>
              <a:pPr>
                <a:defRPr/>
              </a:pPr>
              <a:t>3/6/2012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CEC975-5259-4296-8508-0FCA573FEC5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05B53C1-E8C7-4A1B-BB03-03E2AECCFD70}" type="datetimeFigureOut">
              <a:rPr lang="en-US"/>
              <a:pPr>
                <a:defRPr/>
              </a:pPr>
              <a:t>3/6/2012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917543-B9C1-462A-82BD-BA5C9E05AED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3C422F2-6AA3-499A-969E-198CD720F114}" type="datetimeFigureOut">
              <a:rPr lang="en-US"/>
              <a:pPr>
                <a:defRPr/>
              </a:pPr>
              <a:t>3/6/2012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9531B73-8765-4CC2-97DA-63FEBF08408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D43D61B-B2B7-4073-A62B-F5574959C69B}" type="datetimeFigureOut">
              <a:rPr lang="en-US"/>
              <a:pPr>
                <a:defRPr/>
              </a:pPr>
              <a:t>3/6/2012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85942F5-BB65-425B-9AE4-0C47E4AFB26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sz="quarter" idx="10"/>
          </p:nvPr>
        </p:nvSpPr>
        <p:spPr>
          <a:ln/>
        </p:spPr>
        <p:txBody>
          <a:bodyPr/>
          <a:lstStyle>
            <a:lvl1pPr>
              <a:defRPr/>
            </a:lvl1pPr>
          </a:lstStyle>
          <a:p>
            <a:pPr>
              <a:defRPr/>
            </a:pPr>
            <a:r>
              <a:rPr lang="en-US"/>
              <a:t>Slide </a:t>
            </a:r>
            <a:fld id="{C807C9D0-BB31-4C2A-BB23-54397592D46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FBE9CF1-008B-4B1B-8063-8DACC3682471}" type="datetimeFigureOut">
              <a:rPr lang="en-US"/>
              <a:pPr>
                <a:defRPr/>
              </a:pPr>
              <a:t>3/6/2012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38AF51B-689C-441F-B55A-8A17330ECC7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5ABD97-6B53-46DA-9FE8-6A4B8D97612C}" type="datetimeFigureOut">
              <a:rPr lang="en-US"/>
              <a:pPr>
                <a:defRPr/>
              </a:pPr>
              <a:t>3/6/2012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127667-B3F1-4FBD-8F63-1C0F8F61AAD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84D949C-7277-40E3-87C9-F228442E8180}" type="datetimeFigureOut">
              <a:rPr lang="en-US"/>
              <a:pPr>
                <a:defRPr/>
              </a:pPr>
              <a:t>3/6/2012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B62CE3-61C9-4598-9144-1E0A3C6A90C4}"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907861-0EB7-43D4-96A7-3769D5905A99}" type="datetimeFigureOut">
              <a:rPr lang="en-US"/>
              <a:pPr>
                <a:defRPr/>
              </a:pPr>
              <a:t>3/6/2012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E44D4C-5849-421E-9EB9-87FCACF3A8B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8507FA-FBF2-4260-BB3E-C18045759881}" type="datetimeFigureOut">
              <a:rPr lang="en-US"/>
              <a:pPr>
                <a:defRPr/>
              </a:pPr>
              <a:t>3/6/2012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483E17-C9CF-4B95-B0E8-DC48DE73A11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pPr>
              <a:defRPr/>
            </a:pPr>
            <a:r>
              <a:rPr lang="en-US"/>
              <a:t>Slide </a:t>
            </a:r>
            <a:fld id="{8E6E9840-1EC5-4554-A2DE-51E86EEAA02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4095750"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1550" y="1447800"/>
            <a:ext cx="4095750"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sz="quarter" idx="10"/>
          </p:nvPr>
        </p:nvSpPr>
        <p:spPr>
          <a:ln/>
        </p:spPr>
        <p:txBody>
          <a:bodyPr/>
          <a:lstStyle>
            <a:lvl1pPr>
              <a:defRPr/>
            </a:lvl1pPr>
          </a:lstStyle>
          <a:p>
            <a:pPr>
              <a:defRPr/>
            </a:pPr>
            <a:r>
              <a:rPr lang="en-US"/>
              <a:t>Slide </a:t>
            </a:r>
            <a:fld id="{A7CE9389-E5B5-42C3-A6E6-24B212AE896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sldNum" sz="quarter" idx="10"/>
          </p:nvPr>
        </p:nvSpPr>
        <p:spPr>
          <a:ln/>
        </p:spPr>
        <p:txBody>
          <a:bodyPr/>
          <a:lstStyle>
            <a:lvl1pPr>
              <a:defRPr/>
            </a:lvl1pPr>
          </a:lstStyle>
          <a:p>
            <a:pPr>
              <a:defRPr/>
            </a:pPr>
            <a:r>
              <a:rPr lang="en-US"/>
              <a:t>Slide </a:t>
            </a:r>
            <a:fld id="{A1DB3701-16A0-49BB-99F2-DA6D7D46665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sldNum" sz="quarter" idx="10"/>
          </p:nvPr>
        </p:nvSpPr>
        <p:spPr>
          <a:ln/>
        </p:spPr>
        <p:txBody>
          <a:bodyPr/>
          <a:lstStyle>
            <a:lvl1pPr>
              <a:defRPr/>
            </a:lvl1pPr>
          </a:lstStyle>
          <a:p>
            <a:pPr>
              <a:defRPr/>
            </a:pPr>
            <a:r>
              <a:rPr lang="en-US"/>
              <a:t>Slide </a:t>
            </a:r>
            <a:fld id="{81FF713E-3A94-4293-A4C0-92B7ACE0550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r>
              <a:rPr lang="en-US"/>
              <a:t>Slide </a:t>
            </a:r>
            <a:fld id="{9450B71F-CA2D-4B09-9C7E-DCF6CC74B3A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r>
              <a:rPr lang="en-US"/>
              <a:t>Slide </a:t>
            </a:r>
            <a:fld id="{0EAEE49B-ED2D-4ACC-9D6F-21E095960FF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r>
              <a:rPr lang="en-US"/>
              <a:t>Slide </a:t>
            </a:r>
            <a:fld id="{617F9AD0-C1C8-47B8-888D-80761745D8E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15" cstate="print"/>
          <a:srcRect/>
          <a:stretch>
            <a:fillRect/>
          </a:stretch>
        </p:blipFill>
        <p:spPr bwMode="auto">
          <a:xfrm>
            <a:off x="0" y="0"/>
            <a:ext cx="9144000" cy="2092325"/>
          </a:xfrm>
          <a:prstGeom prst="rect">
            <a:avLst/>
          </a:prstGeom>
          <a:noFill/>
          <a:ln w="9525">
            <a:noFill/>
            <a:miter lim="800000"/>
            <a:headEnd/>
            <a:tailEnd/>
          </a:ln>
        </p:spPr>
      </p:pic>
      <p:sp>
        <p:nvSpPr>
          <p:cNvPr id="9219" name="Rectangle 3"/>
          <p:cNvSpPr>
            <a:spLocks noGrp="1" noChangeArrowheads="1"/>
          </p:cNvSpPr>
          <p:nvPr>
            <p:ph type="title"/>
          </p:nvPr>
        </p:nvSpPr>
        <p:spPr bwMode="auto">
          <a:xfrm>
            <a:off x="342900" y="401638"/>
            <a:ext cx="8343900"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9220" name="Rectangle 4"/>
          <p:cNvSpPr>
            <a:spLocks noGrp="1" noChangeArrowheads="1"/>
          </p:cNvSpPr>
          <p:nvPr>
            <p:ph type="body" idx="1"/>
          </p:nvPr>
        </p:nvSpPr>
        <p:spPr bwMode="auto">
          <a:xfrm>
            <a:off x="533400" y="1447800"/>
            <a:ext cx="8343900" cy="415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9221" name="Picture 5"/>
          <p:cNvPicPr>
            <a:picLocks noChangeAspect="1" noChangeArrowheads="1"/>
          </p:cNvPicPr>
          <p:nvPr/>
        </p:nvPicPr>
        <p:blipFill>
          <a:blip r:embed="rId16" cstate="print"/>
          <a:srcRect/>
          <a:stretch>
            <a:fillRect/>
          </a:stretch>
        </p:blipFill>
        <p:spPr bwMode="auto">
          <a:xfrm>
            <a:off x="8001000" y="6477000"/>
            <a:ext cx="920750" cy="212725"/>
          </a:xfrm>
          <a:prstGeom prst="rect">
            <a:avLst/>
          </a:prstGeom>
          <a:noFill/>
          <a:ln w="9525">
            <a:noFill/>
            <a:miter lim="800000"/>
            <a:headEnd/>
            <a:tailEnd/>
          </a:ln>
        </p:spPr>
      </p:pic>
      <p:pic>
        <p:nvPicPr>
          <p:cNvPr id="9222" name="Picture 6"/>
          <p:cNvPicPr>
            <a:picLocks noChangeAspect="1" noChangeArrowheads="1"/>
          </p:cNvPicPr>
          <p:nvPr/>
        </p:nvPicPr>
        <p:blipFill>
          <a:blip r:embed="rId17" cstate="print"/>
          <a:srcRect/>
          <a:stretch>
            <a:fillRect/>
          </a:stretch>
        </p:blipFill>
        <p:spPr bwMode="auto">
          <a:xfrm>
            <a:off x="190500" y="5799138"/>
            <a:ext cx="1430338" cy="660400"/>
          </a:xfrm>
          <a:prstGeom prst="rect">
            <a:avLst/>
          </a:prstGeom>
          <a:noFill/>
          <a:ln w="9525">
            <a:noFill/>
            <a:miter lim="800000"/>
            <a:headEnd/>
            <a:tailEnd/>
          </a:ln>
        </p:spPr>
      </p:pic>
      <p:sp>
        <p:nvSpPr>
          <p:cNvPr id="1031" name="Line 7"/>
          <p:cNvSpPr>
            <a:spLocks noChangeShapeType="1"/>
          </p:cNvSpPr>
          <p:nvPr/>
        </p:nvSpPr>
        <p:spPr bwMode="auto">
          <a:xfrm>
            <a:off x="1241425" y="6438900"/>
            <a:ext cx="7445375" cy="0"/>
          </a:xfrm>
          <a:prstGeom prst="line">
            <a:avLst/>
          </a:prstGeom>
          <a:noFill/>
          <a:ln w="9525">
            <a:solidFill>
              <a:schemeClr val="tx1"/>
            </a:solidFill>
            <a:round/>
            <a:headEnd/>
            <a:tailEnd/>
          </a:ln>
        </p:spPr>
        <p:txBody>
          <a:bodyPr wrap="none" anchor="ctr"/>
          <a:lstStyle/>
          <a:p>
            <a:pPr>
              <a:defRPr/>
            </a:pPr>
            <a:endParaRPr lang="en-US"/>
          </a:p>
        </p:txBody>
      </p:sp>
      <p:sp>
        <p:nvSpPr>
          <p:cNvPr id="1032" name="Line 8"/>
          <p:cNvSpPr>
            <a:spLocks noChangeShapeType="1"/>
          </p:cNvSpPr>
          <p:nvPr/>
        </p:nvSpPr>
        <p:spPr bwMode="auto">
          <a:xfrm>
            <a:off x="463550" y="6438900"/>
            <a:ext cx="355600" cy="0"/>
          </a:xfrm>
          <a:prstGeom prst="line">
            <a:avLst/>
          </a:prstGeom>
          <a:noFill/>
          <a:ln w="9525">
            <a:solidFill>
              <a:schemeClr val="tx1"/>
            </a:solidFill>
            <a:round/>
            <a:headEnd/>
            <a:tailEnd/>
          </a:ln>
        </p:spPr>
        <p:txBody>
          <a:bodyPr wrap="none" anchor="ctr"/>
          <a:lstStyle/>
          <a:p>
            <a:pPr>
              <a:defRPr/>
            </a:pPr>
            <a:endParaRPr lang="en-US"/>
          </a:p>
        </p:txBody>
      </p:sp>
      <p:sp>
        <p:nvSpPr>
          <p:cNvPr id="1033" name="Line 9"/>
          <p:cNvSpPr>
            <a:spLocks noChangeShapeType="1"/>
          </p:cNvSpPr>
          <p:nvPr/>
        </p:nvSpPr>
        <p:spPr bwMode="auto">
          <a:xfrm flipV="1">
            <a:off x="457200" y="1295400"/>
            <a:ext cx="8686800" cy="12700"/>
          </a:xfrm>
          <a:prstGeom prst="line">
            <a:avLst/>
          </a:prstGeom>
          <a:noFill/>
          <a:ln w="38100">
            <a:solidFill>
              <a:srgbClr val="FFB300"/>
            </a:solidFill>
            <a:round/>
            <a:headEnd/>
            <a:tailEnd/>
          </a:ln>
        </p:spPr>
        <p:txBody>
          <a:bodyPr wrap="none" anchor="ctr"/>
          <a:lstStyle/>
          <a:p>
            <a:pPr>
              <a:defRPr/>
            </a:pPr>
            <a:endParaRPr lang="en-US"/>
          </a:p>
        </p:txBody>
      </p:sp>
      <p:sp>
        <p:nvSpPr>
          <p:cNvPr id="322570" name="Rectangle 10"/>
          <p:cNvSpPr>
            <a:spLocks noGrp="1" noChangeArrowheads="1"/>
          </p:cNvSpPr>
          <p:nvPr>
            <p:ph type="sldNum" sz="quarter" idx="4"/>
          </p:nvPr>
        </p:nvSpPr>
        <p:spPr bwMode="auto">
          <a:xfrm>
            <a:off x="7467600" y="6248400"/>
            <a:ext cx="14605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800" i="1">
                <a:solidFill>
                  <a:srgbClr val="000000"/>
                </a:solidFill>
                <a:latin typeface="Arial" charset="0"/>
              </a:defRPr>
            </a:lvl1pPr>
          </a:lstStyle>
          <a:p>
            <a:pPr>
              <a:defRPr/>
            </a:pPr>
            <a:r>
              <a:rPr lang="en-US" dirty="0"/>
              <a:t>Slide </a:t>
            </a:r>
            <a:fld id="{5A1E0FB0-1070-472B-89AB-BFBAF6D07F4A}" type="slidenum">
              <a:rPr lang="en-US"/>
              <a:pPr>
                <a:defRPr/>
              </a:pPr>
              <a:t>‹#›</a:t>
            </a:fld>
            <a:endParaRPr lang="en-US" dirty="0"/>
          </a:p>
        </p:txBody>
      </p:sp>
      <p:sp>
        <p:nvSpPr>
          <p:cNvPr id="1035" name="Text Box 11"/>
          <p:cNvSpPr txBox="1">
            <a:spLocks noChangeArrowheads="1"/>
          </p:cNvSpPr>
          <p:nvPr/>
        </p:nvSpPr>
        <p:spPr bwMode="auto">
          <a:xfrm>
            <a:off x="407988" y="6450013"/>
            <a:ext cx="5334000" cy="214312"/>
          </a:xfrm>
          <a:prstGeom prst="rect">
            <a:avLst/>
          </a:prstGeom>
          <a:noFill/>
          <a:ln w="9525">
            <a:noFill/>
            <a:miter lim="800000"/>
            <a:headEnd/>
            <a:tailEnd/>
          </a:ln>
        </p:spPr>
        <p:txBody>
          <a:bodyPr lIns="45720">
            <a:spAutoFit/>
          </a:bodyPr>
          <a:lstStyle/>
          <a:p>
            <a:pPr algn="l" eaLnBrk="0" hangingPunct="0">
              <a:defRPr/>
            </a:pPr>
            <a:r>
              <a:rPr lang="en-US" sz="800">
                <a:solidFill>
                  <a:srgbClr val="000000"/>
                </a:solidFill>
              </a:rPr>
              <a:t>Operated by Los Alamos National Security, LLC for NNSA</a:t>
            </a:r>
            <a:endParaRPr lang="en-US" sz="900">
              <a:solidFill>
                <a:srgbClr val="000000"/>
              </a:solidFill>
            </a:endParaRPr>
          </a:p>
        </p:txBody>
      </p:sp>
      <p:sp>
        <p:nvSpPr>
          <p:cNvPr id="1036" name="Text Box 12"/>
          <p:cNvSpPr txBox="1">
            <a:spLocks noChangeArrowheads="1"/>
          </p:cNvSpPr>
          <p:nvPr/>
        </p:nvSpPr>
        <p:spPr bwMode="auto">
          <a:xfrm>
            <a:off x="2209800" y="6497638"/>
            <a:ext cx="4621213" cy="131762"/>
          </a:xfrm>
          <a:prstGeom prst="rect">
            <a:avLst/>
          </a:prstGeom>
          <a:noFill/>
          <a:ln w="9525">
            <a:noFill/>
            <a:miter lim="800000"/>
            <a:headEnd/>
            <a:tailEnd/>
          </a:ln>
        </p:spPr>
        <p:txBody>
          <a:bodyPr lIns="9144" tIns="0" rIns="9144" bIns="0"/>
          <a:lstStyle/>
          <a:p>
            <a:pPr eaLnBrk="0" hangingPunct="0">
              <a:defRPr/>
            </a:pPr>
            <a:r>
              <a:rPr lang="en-US" sz="900" b="1" dirty="0">
                <a:solidFill>
                  <a:srgbClr val="808080"/>
                </a:solidFill>
              </a:rPr>
              <a:t>U N C L A S </a:t>
            </a:r>
            <a:r>
              <a:rPr lang="en-US" sz="900" b="1" dirty="0" err="1">
                <a:solidFill>
                  <a:srgbClr val="808080"/>
                </a:solidFill>
              </a:rPr>
              <a:t>S</a:t>
            </a:r>
            <a:r>
              <a:rPr lang="en-US" sz="900" b="1" dirty="0">
                <a:solidFill>
                  <a:srgbClr val="808080"/>
                </a:solidFill>
              </a:rPr>
              <a:t> I F I E D</a:t>
            </a:r>
            <a:endParaRPr lang="en-US" sz="900" dirty="0">
              <a:solidFill>
                <a:srgbClr val="808080"/>
              </a:solidFill>
              <a:latin typeface="Times" pitchFamily="18" charset="0"/>
            </a:endParaRPr>
          </a:p>
        </p:txBody>
      </p:sp>
      <p:pic>
        <p:nvPicPr>
          <p:cNvPr id="9229" name="Picture 14" descr="MaRIE"/>
          <p:cNvPicPr>
            <a:picLocks noChangeAspect="1" noChangeArrowheads="1"/>
          </p:cNvPicPr>
          <p:nvPr userDrawn="1"/>
        </p:nvPicPr>
        <p:blipFill>
          <a:blip r:embed="rId18" cstate="print">
            <a:clrChange>
              <a:clrFrom>
                <a:srgbClr val="FFFFFF"/>
              </a:clrFrom>
              <a:clrTo>
                <a:srgbClr val="FFFFFF">
                  <a:alpha val="0"/>
                </a:srgbClr>
              </a:clrTo>
            </a:clrChange>
          </a:blip>
          <a:srcRect/>
          <a:stretch>
            <a:fillRect/>
          </a:stretch>
        </p:blipFill>
        <p:spPr bwMode="auto">
          <a:xfrm>
            <a:off x="8261350" y="0"/>
            <a:ext cx="882650" cy="1143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6852" r:id="rId1"/>
    <p:sldLayoutId id="2147496829" r:id="rId2"/>
    <p:sldLayoutId id="2147496830" r:id="rId3"/>
    <p:sldLayoutId id="2147496831" r:id="rId4"/>
    <p:sldLayoutId id="2147496832" r:id="rId5"/>
    <p:sldLayoutId id="2147496833" r:id="rId6"/>
    <p:sldLayoutId id="2147496834" r:id="rId7"/>
    <p:sldLayoutId id="2147496835" r:id="rId8"/>
    <p:sldLayoutId id="2147496836" r:id="rId9"/>
    <p:sldLayoutId id="2147496837" r:id="rId10"/>
    <p:sldLayoutId id="2147496838" r:id="rId11"/>
    <p:sldLayoutId id="2147496839" r:id="rId12"/>
    <p:sldLayoutId id="2147496840"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2000" b="1">
          <a:solidFill>
            <a:srgbClr val="004080"/>
          </a:solidFill>
          <a:latin typeface="+mj-lt"/>
          <a:ea typeface="+mj-ea"/>
          <a:cs typeface="+mj-cs"/>
        </a:defRPr>
      </a:lvl1pPr>
      <a:lvl2pPr algn="l" rtl="0" eaLnBrk="0" fontAlgn="base" hangingPunct="0">
        <a:spcBef>
          <a:spcPct val="0"/>
        </a:spcBef>
        <a:spcAft>
          <a:spcPct val="0"/>
        </a:spcAft>
        <a:defRPr sz="2000" b="1">
          <a:solidFill>
            <a:srgbClr val="004080"/>
          </a:solidFill>
          <a:latin typeface="Arial" charset="0"/>
        </a:defRPr>
      </a:lvl2pPr>
      <a:lvl3pPr algn="l" rtl="0" eaLnBrk="0" fontAlgn="base" hangingPunct="0">
        <a:spcBef>
          <a:spcPct val="0"/>
        </a:spcBef>
        <a:spcAft>
          <a:spcPct val="0"/>
        </a:spcAft>
        <a:defRPr sz="2000" b="1">
          <a:solidFill>
            <a:srgbClr val="004080"/>
          </a:solidFill>
          <a:latin typeface="Arial" charset="0"/>
        </a:defRPr>
      </a:lvl3pPr>
      <a:lvl4pPr algn="l" rtl="0" eaLnBrk="0" fontAlgn="base" hangingPunct="0">
        <a:spcBef>
          <a:spcPct val="0"/>
        </a:spcBef>
        <a:spcAft>
          <a:spcPct val="0"/>
        </a:spcAft>
        <a:defRPr sz="2000" b="1">
          <a:solidFill>
            <a:srgbClr val="004080"/>
          </a:solidFill>
          <a:latin typeface="Arial" charset="0"/>
        </a:defRPr>
      </a:lvl4pPr>
      <a:lvl5pPr algn="l" rtl="0" eaLnBrk="0" fontAlgn="base" hangingPunct="0">
        <a:spcBef>
          <a:spcPct val="0"/>
        </a:spcBef>
        <a:spcAft>
          <a:spcPct val="0"/>
        </a:spcAft>
        <a:defRPr sz="2000" b="1">
          <a:solidFill>
            <a:srgbClr val="004080"/>
          </a:solidFill>
          <a:latin typeface="Arial" charset="0"/>
        </a:defRPr>
      </a:lvl5pPr>
      <a:lvl6pPr marL="457200" algn="l" rtl="0" fontAlgn="base">
        <a:spcBef>
          <a:spcPct val="0"/>
        </a:spcBef>
        <a:spcAft>
          <a:spcPct val="0"/>
        </a:spcAft>
        <a:defRPr sz="2000" b="1">
          <a:solidFill>
            <a:srgbClr val="004080"/>
          </a:solidFill>
          <a:latin typeface="Arial" charset="0"/>
        </a:defRPr>
      </a:lvl6pPr>
      <a:lvl7pPr marL="914400" algn="l" rtl="0" fontAlgn="base">
        <a:spcBef>
          <a:spcPct val="0"/>
        </a:spcBef>
        <a:spcAft>
          <a:spcPct val="0"/>
        </a:spcAft>
        <a:defRPr sz="2000" b="1">
          <a:solidFill>
            <a:srgbClr val="004080"/>
          </a:solidFill>
          <a:latin typeface="Arial" charset="0"/>
        </a:defRPr>
      </a:lvl7pPr>
      <a:lvl8pPr marL="1371600" algn="l" rtl="0" fontAlgn="base">
        <a:spcBef>
          <a:spcPct val="0"/>
        </a:spcBef>
        <a:spcAft>
          <a:spcPct val="0"/>
        </a:spcAft>
        <a:defRPr sz="2000" b="1">
          <a:solidFill>
            <a:srgbClr val="004080"/>
          </a:solidFill>
          <a:latin typeface="Arial" charset="0"/>
        </a:defRPr>
      </a:lvl8pPr>
      <a:lvl9pPr marL="1828800" algn="l" rtl="0" fontAlgn="base">
        <a:spcBef>
          <a:spcPct val="0"/>
        </a:spcBef>
        <a:spcAft>
          <a:spcPct val="0"/>
        </a:spcAft>
        <a:defRPr sz="2000" b="1">
          <a:solidFill>
            <a:srgbClr val="004080"/>
          </a:solidFill>
          <a:latin typeface="Arial" charset="0"/>
        </a:defRPr>
      </a:lvl9pPr>
    </p:titleStyle>
    <p:bodyStyle>
      <a:lvl1pPr marL="342900" indent="-342900" algn="l" rtl="0" eaLnBrk="0" fontAlgn="base" hangingPunct="0">
        <a:spcBef>
          <a:spcPct val="50000"/>
        </a:spcBef>
        <a:spcAft>
          <a:spcPct val="0"/>
        </a:spcAft>
        <a:buClr>
          <a:srgbClr val="004080"/>
        </a:buClr>
        <a:buSzPct val="65000"/>
        <a:buFont typeface="Wingdings" pitchFamily="2" charset="2"/>
        <a:buChar char="n"/>
        <a:defRPr sz="3200" b="1">
          <a:solidFill>
            <a:schemeClr val="tx1"/>
          </a:solidFill>
          <a:latin typeface="+mn-lt"/>
          <a:ea typeface="+mn-ea"/>
          <a:cs typeface="+mn-cs"/>
        </a:defRPr>
      </a:lvl1pPr>
      <a:lvl2pPr marL="669925" indent="-325438" algn="l" rtl="0" eaLnBrk="0" fontAlgn="base" hangingPunct="0">
        <a:spcBef>
          <a:spcPct val="20000"/>
        </a:spcBef>
        <a:spcAft>
          <a:spcPct val="0"/>
        </a:spcAft>
        <a:buClr>
          <a:srgbClr val="800000"/>
        </a:buClr>
        <a:buFont typeface="Times" pitchFamily="18" charset="0"/>
        <a:buChar char="•"/>
        <a:defRPr sz="1600">
          <a:solidFill>
            <a:schemeClr val="tx1"/>
          </a:solidFill>
          <a:latin typeface="+mn-lt"/>
        </a:defRPr>
      </a:lvl2pPr>
      <a:lvl3pPr marL="1022350" indent="-350838" algn="l" rtl="0" eaLnBrk="0" fontAlgn="base" hangingPunct="0">
        <a:spcBef>
          <a:spcPct val="20000"/>
        </a:spcBef>
        <a:spcAft>
          <a:spcPct val="0"/>
        </a:spcAft>
        <a:buSzPct val="65000"/>
        <a:buChar char="—"/>
        <a:defRPr sz="1600">
          <a:solidFill>
            <a:schemeClr val="tx1"/>
          </a:solidFill>
          <a:latin typeface="+mn-lt"/>
        </a:defRPr>
      </a:lvl3pPr>
      <a:lvl4pPr marL="1339850" indent="-315913" algn="l" rtl="0" eaLnBrk="0" fontAlgn="base" hangingPunct="0">
        <a:spcBef>
          <a:spcPct val="20000"/>
        </a:spcBef>
        <a:spcAft>
          <a:spcPct val="0"/>
        </a:spcAft>
        <a:buFont typeface="Times" pitchFamily="18" charset="0"/>
        <a:buChar char="•"/>
        <a:defRPr sz="14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Char char="»"/>
        <a:defRPr sz="1400">
          <a:solidFill>
            <a:schemeClr val="tx1"/>
          </a:solidFill>
          <a:latin typeface="+mn-lt"/>
        </a:defRPr>
      </a:lvl5pPr>
      <a:lvl6pPr marL="2138363" indent="-339725" algn="l" rtl="0" fontAlgn="base">
        <a:spcBef>
          <a:spcPct val="20000"/>
        </a:spcBef>
        <a:spcAft>
          <a:spcPct val="0"/>
        </a:spcAft>
        <a:buClr>
          <a:schemeClr val="accent1"/>
        </a:buClr>
        <a:buSzPct val="75000"/>
        <a:defRPr sz="1400">
          <a:solidFill>
            <a:schemeClr val="tx1"/>
          </a:solidFill>
          <a:latin typeface="+mn-lt"/>
        </a:defRPr>
      </a:lvl6pPr>
      <a:lvl7pPr marL="2595563" indent="-339725" algn="l" rtl="0" fontAlgn="base">
        <a:spcBef>
          <a:spcPct val="20000"/>
        </a:spcBef>
        <a:spcAft>
          <a:spcPct val="0"/>
        </a:spcAft>
        <a:buClr>
          <a:schemeClr val="accent1"/>
        </a:buClr>
        <a:buSzPct val="75000"/>
        <a:defRPr sz="1400">
          <a:solidFill>
            <a:schemeClr val="tx1"/>
          </a:solidFill>
          <a:latin typeface="+mn-lt"/>
        </a:defRPr>
      </a:lvl7pPr>
      <a:lvl8pPr marL="3052763" indent="-339725" algn="l" rtl="0" fontAlgn="base">
        <a:spcBef>
          <a:spcPct val="20000"/>
        </a:spcBef>
        <a:spcAft>
          <a:spcPct val="0"/>
        </a:spcAft>
        <a:buClr>
          <a:schemeClr val="accent1"/>
        </a:buClr>
        <a:buSzPct val="75000"/>
        <a:defRPr sz="1400">
          <a:solidFill>
            <a:schemeClr val="tx1"/>
          </a:solidFill>
          <a:latin typeface="+mn-lt"/>
        </a:defRPr>
      </a:lvl8pPr>
      <a:lvl9pPr marL="3509963" indent="-339725" algn="l" rtl="0" fontAlgn="base">
        <a:spcBef>
          <a:spcPct val="20000"/>
        </a:spcBef>
        <a:spcAft>
          <a:spcPct val="0"/>
        </a:spcAft>
        <a:buClr>
          <a:schemeClr val="accent1"/>
        </a:buClr>
        <a:buSzPct val="75000"/>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56E69E73-DB0D-449C-9FE0-BE47D3F02E16}" type="datetimeFigureOut">
              <a:rPr lang="en-US"/>
              <a:pPr>
                <a:defRPr/>
              </a:pPr>
              <a:t>3/6/2012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DE683381-E4EB-42FE-97F7-755E2A70C0F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6841" r:id="rId1"/>
    <p:sldLayoutId id="2147496842" r:id="rId2"/>
    <p:sldLayoutId id="2147496843" r:id="rId3"/>
    <p:sldLayoutId id="2147496844" r:id="rId4"/>
    <p:sldLayoutId id="2147496845" r:id="rId5"/>
    <p:sldLayoutId id="2147496847" r:id="rId6"/>
    <p:sldLayoutId id="2147496846" r:id="rId7"/>
    <p:sldLayoutId id="2147496848" r:id="rId8"/>
    <p:sldLayoutId id="2147496849" r:id="rId9"/>
    <p:sldLayoutId id="2147496850" r:id="rId10"/>
    <p:sldLayoutId id="214749685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7.tiff"/><Relationship Id="rId4" Type="http://schemas.openxmlformats.org/officeDocument/2006/relationships/image" Target="../media/image16.tiff"/></Relationships>
</file>

<file path=ppt/slides/_rels/slide12.xml.rels><?xml version="1.0" encoding="UTF-8" standalone="yes"?>
<Relationships xmlns="http://schemas.openxmlformats.org/package/2006/relationships"><Relationship Id="rId8" Type="http://schemas.openxmlformats.org/officeDocument/2006/relationships/image" Target="../media/image23.tiff"/><Relationship Id="rId3" Type="http://schemas.openxmlformats.org/officeDocument/2006/relationships/image" Target="../media/image18.tiff"/><Relationship Id="rId7" Type="http://schemas.openxmlformats.org/officeDocument/2006/relationships/image" Target="../media/image22.tiff"/><Relationship Id="rId12" Type="http://schemas.openxmlformats.org/officeDocument/2006/relationships/image" Target="../media/image27.tif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tiff"/><Relationship Id="rId11" Type="http://schemas.openxmlformats.org/officeDocument/2006/relationships/image" Target="../media/image26.tiff"/><Relationship Id="rId5" Type="http://schemas.openxmlformats.org/officeDocument/2006/relationships/image" Target="../media/image20.tiff"/><Relationship Id="rId10" Type="http://schemas.openxmlformats.org/officeDocument/2006/relationships/image" Target="../media/image25.tiff"/><Relationship Id="rId4" Type="http://schemas.openxmlformats.org/officeDocument/2006/relationships/image" Target="../media/image19.tiff"/><Relationship Id="rId9" Type="http://schemas.openxmlformats.org/officeDocument/2006/relationships/image" Target="../media/image24.tiff"/></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tiff"/></Relationships>
</file>

<file path=ppt/slides/_rels/slide14.xml.rels><?xml version="1.0" encoding="UTF-8" standalone="yes"?>
<Relationships xmlns="http://schemas.openxmlformats.org/package/2006/relationships"><Relationship Id="rId13" Type="http://schemas.openxmlformats.org/officeDocument/2006/relationships/image" Target="../media/image42.png"/><Relationship Id="rId18" Type="http://schemas.openxmlformats.org/officeDocument/2006/relationships/image" Target="../media/image47.png"/><Relationship Id="rId26" Type="http://schemas.openxmlformats.org/officeDocument/2006/relationships/image" Target="../media/image55.png"/><Relationship Id="rId39" Type="http://schemas.openxmlformats.org/officeDocument/2006/relationships/image" Target="../media/image68.png"/><Relationship Id="rId21" Type="http://schemas.openxmlformats.org/officeDocument/2006/relationships/image" Target="../media/image50.png"/><Relationship Id="rId34" Type="http://schemas.openxmlformats.org/officeDocument/2006/relationships/image" Target="../media/image63.png"/><Relationship Id="rId42" Type="http://schemas.openxmlformats.org/officeDocument/2006/relationships/image" Target="../media/image71.png"/><Relationship Id="rId47" Type="http://schemas.openxmlformats.org/officeDocument/2006/relationships/image" Target="../media/image76.png"/><Relationship Id="rId50" Type="http://schemas.openxmlformats.org/officeDocument/2006/relationships/image" Target="../media/image79.png"/><Relationship Id="rId55" Type="http://schemas.openxmlformats.org/officeDocument/2006/relationships/image" Target="../media/image84.png"/><Relationship Id="rId63" Type="http://schemas.openxmlformats.org/officeDocument/2006/relationships/image" Target="../media/image92.png"/><Relationship Id="rId68" Type="http://schemas.openxmlformats.org/officeDocument/2006/relationships/image" Target="../media/image97.png"/><Relationship Id="rId76" Type="http://schemas.openxmlformats.org/officeDocument/2006/relationships/image" Target="../media/image105.png"/><Relationship Id="rId7" Type="http://schemas.openxmlformats.org/officeDocument/2006/relationships/image" Target="../media/image36.png"/><Relationship Id="rId71" Type="http://schemas.openxmlformats.org/officeDocument/2006/relationships/image" Target="../media/image100.png"/><Relationship Id="rId2" Type="http://schemas.openxmlformats.org/officeDocument/2006/relationships/image" Target="../media/image31.tiff"/><Relationship Id="rId16" Type="http://schemas.openxmlformats.org/officeDocument/2006/relationships/image" Target="../media/image45.png"/><Relationship Id="rId29" Type="http://schemas.openxmlformats.org/officeDocument/2006/relationships/image" Target="../media/image58.png"/><Relationship Id="rId11" Type="http://schemas.openxmlformats.org/officeDocument/2006/relationships/image" Target="../media/image40.png"/><Relationship Id="rId24" Type="http://schemas.openxmlformats.org/officeDocument/2006/relationships/image" Target="../media/image53.png"/><Relationship Id="rId32" Type="http://schemas.openxmlformats.org/officeDocument/2006/relationships/image" Target="../media/image61.png"/><Relationship Id="rId37" Type="http://schemas.openxmlformats.org/officeDocument/2006/relationships/image" Target="../media/image66.png"/><Relationship Id="rId40" Type="http://schemas.openxmlformats.org/officeDocument/2006/relationships/image" Target="../media/image69.png"/><Relationship Id="rId45" Type="http://schemas.openxmlformats.org/officeDocument/2006/relationships/image" Target="../media/image74.png"/><Relationship Id="rId53" Type="http://schemas.openxmlformats.org/officeDocument/2006/relationships/image" Target="../media/image82.png"/><Relationship Id="rId58" Type="http://schemas.openxmlformats.org/officeDocument/2006/relationships/image" Target="../media/image87.png"/><Relationship Id="rId66" Type="http://schemas.openxmlformats.org/officeDocument/2006/relationships/image" Target="../media/image95.png"/><Relationship Id="rId74" Type="http://schemas.openxmlformats.org/officeDocument/2006/relationships/image" Target="../media/image103.png"/><Relationship Id="rId79" Type="http://schemas.openxmlformats.org/officeDocument/2006/relationships/image" Target="../media/image108.png"/><Relationship Id="rId5" Type="http://schemas.openxmlformats.org/officeDocument/2006/relationships/image" Target="../media/image34.png"/><Relationship Id="rId61" Type="http://schemas.openxmlformats.org/officeDocument/2006/relationships/image" Target="../media/image90.png"/><Relationship Id="rId10" Type="http://schemas.openxmlformats.org/officeDocument/2006/relationships/image" Target="../media/image39.png"/><Relationship Id="rId19" Type="http://schemas.openxmlformats.org/officeDocument/2006/relationships/image" Target="../media/image48.png"/><Relationship Id="rId31" Type="http://schemas.openxmlformats.org/officeDocument/2006/relationships/image" Target="../media/image60.png"/><Relationship Id="rId44" Type="http://schemas.openxmlformats.org/officeDocument/2006/relationships/image" Target="../media/image73.png"/><Relationship Id="rId52" Type="http://schemas.openxmlformats.org/officeDocument/2006/relationships/image" Target="../media/image81.png"/><Relationship Id="rId60" Type="http://schemas.openxmlformats.org/officeDocument/2006/relationships/image" Target="../media/image89.png"/><Relationship Id="rId65" Type="http://schemas.openxmlformats.org/officeDocument/2006/relationships/image" Target="../media/image94.png"/><Relationship Id="rId73" Type="http://schemas.openxmlformats.org/officeDocument/2006/relationships/image" Target="../media/image102.png"/><Relationship Id="rId78" Type="http://schemas.openxmlformats.org/officeDocument/2006/relationships/image" Target="../media/image107.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 Id="rId22" Type="http://schemas.openxmlformats.org/officeDocument/2006/relationships/image" Target="../media/image51.png"/><Relationship Id="rId27" Type="http://schemas.openxmlformats.org/officeDocument/2006/relationships/image" Target="../media/image56.png"/><Relationship Id="rId30" Type="http://schemas.openxmlformats.org/officeDocument/2006/relationships/image" Target="../media/image59.png"/><Relationship Id="rId35" Type="http://schemas.openxmlformats.org/officeDocument/2006/relationships/image" Target="../media/image64.png"/><Relationship Id="rId43" Type="http://schemas.openxmlformats.org/officeDocument/2006/relationships/image" Target="../media/image72.png"/><Relationship Id="rId48" Type="http://schemas.openxmlformats.org/officeDocument/2006/relationships/image" Target="../media/image77.png"/><Relationship Id="rId56" Type="http://schemas.openxmlformats.org/officeDocument/2006/relationships/image" Target="../media/image85.png"/><Relationship Id="rId64" Type="http://schemas.openxmlformats.org/officeDocument/2006/relationships/image" Target="../media/image93.png"/><Relationship Id="rId69" Type="http://schemas.openxmlformats.org/officeDocument/2006/relationships/image" Target="../media/image98.png"/><Relationship Id="rId77" Type="http://schemas.openxmlformats.org/officeDocument/2006/relationships/image" Target="../media/image106.png"/><Relationship Id="rId8" Type="http://schemas.openxmlformats.org/officeDocument/2006/relationships/image" Target="../media/image37.png"/><Relationship Id="rId51" Type="http://schemas.openxmlformats.org/officeDocument/2006/relationships/image" Target="../media/image80.png"/><Relationship Id="rId72" Type="http://schemas.openxmlformats.org/officeDocument/2006/relationships/image" Target="../media/image101.png"/><Relationship Id="rId80" Type="http://schemas.openxmlformats.org/officeDocument/2006/relationships/image" Target="../media/image109.png"/><Relationship Id="rId3" Type="http://schemas.openxmlformats.org/officeDocument/2006/relationships/image" Target="../media/image32.png"/><Relationship Id="rId12" Type="http://schemas.openxmlformats.org/officeDocument/2006/relationships/image" Target="../media/image41.png"/><Relationship Id="rId17" Type="http://schemas.openxmlformats.org/officeDocument/2006/relationships/image" Target="../media/image46.png"/><Relationship Id="rId25" Type="http://schemas.openxmlformats.org/officeDocument/2006/relationships/image" Target="../media/image54.png"/><Relationship Id="rId33" Type="http://schemas.openxmlformats.org/officeDocument/2006/relationships/image" Target="../media/image62.png"/><Relationship Id="rId38" Type="http://schemas.openxmlformats.org/officeDocument/2006/relationships/image" Target="../media/image67.png"/><Relationship Id="rId46" Type="http://schemas.openxmlformats.org/officeDocument/2006/relationships/image" Target="../media/image75.png"/><Relationship Id="rId59" Type="http://schemas.openxmlformats.org/officeDocument/2006/relationships/image" Target="../media/image88.png"/><Relationship Id="rId67" Type="http://schemas.openxmlformats.org/officeDocument/2006/relationships/image" Target="../media/image96.png"/><Relationship Id="rId20" Type="http://schemas.openxmlformats.org/officeDocument/2006/relationships/image" Target="../media/image49.png"/><Relationship Id="rId41" Type="http://schemas.openxmlformats.org/officeDocument/2006/relationships/image" Target="../media/image70.png"/><Relationship Id="rId54" Type="http://schemas.openxmlformats.org/officeDocument/2006/relationships/image" Target="../media/image83.png"/><Relationship Id="rId62" Type="http://schemas.openxmlformats.org/officeDocument/2006/relationships/image" Target="../media/image91.png"/><Relationship Id="rId70" Type="http://schemas.openxmlformats.org/officeDocument/2006/relationships/image" Target="../media/image99.png"/><Relationship Id="rId75" Type="http://schemas.openxmlformats.org/officeDocument/2006/relationships/image" Target="../media/image104.png"/><Relationship Id="rId1" Type="http://schemas.openxmlformats.org/officeDocument/2006/relationships/slideLayout" Target="../slideLayouts/slideLayout7.xml"/><Relationship Id="rId6" Type="http://schemas.openxmlformats.org/officeDocument/2006/relationships/image" Target="../media/image35.png"/><Relationship Id="rId15" Type="http://schemas.openxmlformats.org/officeDocument/2006/relationships/image" Target="../media/image44.png"/><Relationship Id="rId23" Type="http://schemas.openxmlformats.org/officeDocument/2006/relationships/image" Target="../media/image52.png"/><Relationship Id="rId28" Type="http://schemas.openxmlformats.org/officeDocument/2006/relationships/image" Target="../media/image57.png"/><Relationship Id="rId36" Type="http://schemas.openxmlformats.org/officeDocument/2006/relationships/image" Target="../media/image65.png"/><Relationship Id="rId49" Type="http://schemas.openxmlformats.org/officeDocument/2006/relationships/image" Target="../media/image78.png"/><Relationship Id="rId57" Type="http://schemas.openxmlformats.org/officeDocument/2006/relationships/image" Target="../media/image86.png"/></Relationships>
</file>

<file path=ppt/slides/_rels/slide15.x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image" Target="../media/image110.png"/><Relationship Id="rId1" Type="http://schemas.openxmlformats.org/officeDocument/2006/relationships/slideLayout" Target="../slideLayouts/slideLayout1.xml"/><Relationship Id="rId4" Type="http://schemas.openxmlformats.org/officeDocument/2006/relationships/image" Target="../media/image11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7.xml"/><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10" Type="http://schemas.openxmlformats.org/officeDocument/2006/relationships/image" Target="../media/image10.wmf"/><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59140" y="1905000"/>
            <a:ext cx="8915400" cy="914400"/>
          </a:xfrm>
          <a:prstGeom prst="rect">
            <a:avLst/>
          </a:prstGeom>
          <a:noFill/>
          <a:ln w="9525">
            <a:noFill/>
            <a:miter lim="800000"/>
            <a:headEnd/>
            <a:tailEnd/>
          </a:ln>
        </p:spPr>
        <p:txBody>
          <a:bodyPr/>
          <a:lstStyle/>
          <a:p>
            <a:pPr eaLnBrk="0" hangingPunct="0"/>
            <a:r>
              <a:rPr lang="en-US" sz="3600" dirty="0" err="1" smtClean="0"/>
              <a:t>MaRIE</a:t>
            </a:r>
            <a:r>
              <a:rPr lang="en-US" sz="3600" dirty="0" smtClean="0"/>
              <a:t> X-Ray FEL</a:t>
            </a:r>
          </a:p>
          <a:p>
            <a:pPr eaLnBrk="0" hangingPunct="0"/>
            <a:endParaRPr lang="en-US" sz="3600" i="1" dirty="0"/>
          </a:p>
          <a:p>
            <a:pPr eaLnBrk="0" hangingPunct="0"/>
            <a:endParaRPr lang="en-US" sz="1600" dirty="0">
              <a:solidFill>
                <a:srgbClr val="FFFFFF"/>
              </a:solidFill>
            </a:endParaRPr>
          </a:p>
        </p:txBody>
      </p:sp>
      <p:sp>
        <p:nvSpPr>
          <p:cNvPr id="13315" name="Text Box 5"/>
          <p:cNvSpPr txBox="1">
            <a:spLocks noChangeArrowheads="1"/>
          </p:cNvSpPr>
          <p:nvPr/>
        </p:nvSpPr>
        <p:spPr bwMode="auto">
          <a:xfrm>
            <a:off x="119063" y="152400"/>
            <a:ext cx="3009900" cy="412750"/>
          </a:xfrm>
          <a:prstGeom prst="rect">
            <a:avLst/>
          </a:prstGeom>
          <a:noFill/>
          <a:ln w="9525">
            <a:noFill/>
            <a:miter lim="800000"/>
            <a:headEnd/>
            <a:tailEnd/>
          </a:ln>
        </p:spPr>
        <p:txBody>
          <a:bodyPr>
            <a:spAutoFit/>
          </a:bodyPr>
          <a:lstStyle/>
          <a:p>
            <a:pPr eaLnBrk="0" hangingPunct="0">
              <a:lnSpc>
                <a:spcPct val="80000"/>
              </a:lnSpc>
              <a:spcBef>
                <a:spcPct val="50000"/>
              </a:spcBef>
            </a:pPr>
            <a:r>
              <a:rPr lang="en-US" sz="1000">
                <a:solidFill>
                  <a:srgbClr val="FFFFFF"/>
                </a:solidFill>
              </a:rPr>
              <a:t>Operated by Los Alamos National Security, LLC,</a:t>
            </a:r>
          </a:p>
          <a:p>
            <a:pPr eaLnBrk="0" hangingPunct="0">
              <a:lnSpc>
                <a:spcPct val="80000"/>
              </a:lnSpc>
              <a:spcBef>
                <a:spcPct val="50000"/>
              </a:spcBef>
            </a:pPr>
            <a:r>
              <a:rPr lang="en-US" sz="1000">
                <a:solidFill>
                  <a:srgbClr val="FFFFFF"/>
                </a:solidFill>
              </a:rPr>
              <a:t>for the U.S. Department of Energy</a:t>
            </a:r>
            <a:endParaRPr lang="en-US" sz="1000">
              <a:solidFill>
                <a:srgbClr val="000000"/>
              </a:solidFill>
            </a:endParaRPr>
          </a:p>
        </p:txBody>
      </p:sp>
      <p:sp>
        <p:nvSpPr>
          <p:cNvPr id="13317" name="Text Box 9"/>
          <p:cNvSpPr txBox="1">
            <a:spLocks noChangeArrowheads="1"/>
          </p:cNvSpPr>
          <p:nvPr/>
        </p:nvSpPr>
        <p:spPr bwMode="auto">
          <a:xfrm>
            <a:off x="3352800" y="152400"/>
            <a:ext cx="2895600" cy="366713"/>
          </a:xfrm>
          <a:prstGeom prst="rect">
            <a:avLst/>
          </a:prstGeom>
          <a:noFill/>
          <a:ln w="9525">
            <a:noFill/>
            <a:miter lim="800000"/>
            <a:headEnd/>
            <a:tailEnd/>
          </a:ln>
        </p:spPr>
        <p:txBody>
          <a:bodyPr>
            <a:spAutoFit/>
          </a:bodyPr>
          <a:lstStyle/>
          <a:p>
            <a:pPr algn="l"/>
            <a:endParaRPr lang="en-US" sz="1800">
              <a:solidFill>
                <a:srgbClr val="000000"/>
              </a:solidFill>
              <a:latin typeface="Symbol" pitchFamily="18" charset="2"/>
            </a:endParaRPr>
          </a:p>
        </p:txBody>
      </p:sp>
      <p:sp>
        <p:nvSpPr>
          <p:cNvPr id="13318" name="Content Placeholder 2"/>
          <p:cNvSpPr>
            <a:spLocks/>
          </p:cNvSpPr>
          <p:nvPr/>
        </p:nvSpPr>
        <p:spPr bwMode="auto">
          <a:xfrm>
            <a:off x="314325" y="4267200"/>
            <a:ext cx="8286750" cy="1295400"/>
          </a:xfrm>
          <a:prstGeom prst="rect">
            <a:avLst/>
          </a:prstGeom>
          <a:noFill/>
          <a:ln w="9525">
            <a:noFill/>
            <a:miter lim="800000"/>
            <a:headEnd/>
            <a:tailEnd/>
          </a:ln>
        </p:spPr>
        <p:txBody>
          <a:bodyPr/>
          <a:lstStyle/>
          <a:p>
            <a:pPr marL="342900" indent="-342900">
              <a:lnSpc>
                <a:spcPct val="90000"/>
              </a:lnSpc>
              <a:spcBef>
                <a:spcPts val="600"/>
              </a:spcBef>
              <a:buClr>
                <a:srgbClr val="004080"/>
              </a:buClr>
              <a:buSzPct val="65000"/>
              <a:buFont typeface="Wingdings" pitchFamily="2" charset="2"/>
              <a:buNone/>
            </a:pPr>
            <a:r>
              <a:rPr lang="en-US" sz="2000" dirty="0" smtClean="0"/>
              <a:t>Bruce </a:t>
            </a:r>
            <a:r>
              <a:rPr lang="en-US" sz="2000" dirty="0" err="1" smtClean="0"/>
              <a:t>Carlsten</a:t>
            </a:r>
            <a:endParaRPr lang="en-US" sz="2000" dirty="0" smtClean="0"/>
          </a:p>
          <a:p>
            <a:pPr marL="342900" indent="-342900">
              <a:lnSpc>
                <a:spcPct val="90000"/>
              </a:lnSpc>
              <a:spcBef>
                <a:spcPts val="600"/>
              </a:spcBef>
              <a:buClr>
                <a:srgbClr val="004080"/>
              </a:buClr>
              <a:buSzPct val="65000"/>
              <a:buFont typeface="Wingdings" pitchFamily="2" charset="2"/>
              <a:buNone/>
            </a:pPr>
            <a:r>
              <a:rPr lang="en-US" sz="2000" i="1" dirty="0" smtClean="0"/>
              <a:t>Los Alamos National Laboratory</a:t>
            </a:r>
          </a:p>
          <a:p>
            <a:pPr marL="342900" indent="-342900">
              <a:lnSpc>
                <a:spcPct val="90000"/>
              </a:lnSpc>
              <a:spcBef>
                <a:spcPts val="600"/>
              </a:spcBef>
              <a:buClr>
                <a:srgbClr val="004080"/>
              </a:buClr>
              <a:buSzPct val="65000"/>
              <a:buFont typeface="Wingdings" pitchFamily="2" charset="2"/>
              <a:buNone/>
            </a:pPr>
            <a:endParaRPr lang="en-US" sz="2000" dirty="0"/>
          </a:p>
          <a:p>
            <a:pPr marL="342900" indent="-342900">
              <a:lnSpc>
                <a:spcPct val="90000"/>
              </a:lnSpc>
              <a:spcBef>
                <a:spcPts val="600"/>
              </a:spcBef>
              <a:buClr>
                <a:srgbClr val="004080"/>
              </a:buClr>
              <a:buSzPct val="65000"/>
              <a:buFont typeface="Wingdings" pitchFamily="2" charset="2"/>
              <a:buNone/>
            </a:pPr>
            <a:r>
              <a:rPr lang="en-US" sz="2000" dirty="0" smtClean="0"/>
              <a:t>March 6, 2012</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2"/>
          <p:cNvSpPr>
            <a:spLocks noChangeArrowheads="1"/>
          </p:cNvSpPr>
          <p:nvPr/>
        </p:nvSpPr>
        <p:spPr bwMode="auto">
          <a:xfrm>
            <a:off x="7181850" y="3977164"/>
            <a:ext cx="228600" cy="228600"/>
          </a:xfrm>
          <a:prstGeom prst="ellipse">
            <a:avLst/>
          </a:prstGeom>
          <a:solidFill>
            <a:srgbClr val="FFFF00"/>
          </a:solidFill>
          <a:ln w="9525">
            <a:round/>
            <a:headEnd/>
            <a:tailEnd/>
          </a:ln>
          <a:scene3d>
            <a:camera prst="legacyObliqueLeft">
              <a:rot lat="0" lon="19199990" rev="0"/>
            </a:camera>
            <a:lightRig rig="legacyFlat3" dir="t"/>
          </a:scene3d>
          <a:sp3d extrusionH="887400" prstMaterial="legacyMatte">
            <a:bevelT w="13500" h="13500" prst="angle"/>
            <a:bevelB w="13500" h="13500" prst="angle"/>
            <a:extrusionClr>
              <a:srgbClr val="FFFF00"/>
            </a:extrusionClr>
          </a:sp3d>
        </p:spPr>
        <p:txBody>
          <a:bodyPr wrap="none" anchor="ctr">
            <a:flatTx/>
          </a:bodyPr>
          <a:lstStyle/>
          <a:p>
            <a:endParaRPr lang="en-US"/>
          </a:p>
        </p:txBody>
      </p:sp>
      <p:sp>
        <p:nvSpPr>
          <p:cNvPr id="13315" name="Rectangle 3"/>
          <p:cNvSpPr>
            <a:spLocks noChangeArrowheads="1"/>
          </p:cNvSpPr>
          <p:nvPr/>
        </p:nvSpPr>
        <p:spPr bwMode="auto">
          <a:xfrm>
            <a:off x="7435850" y="4015264"/>
            <a:ext cx="76200" cy="152400"/>
          </a:xfrm>
          <a:prstGeom prst="rect">
            <a:avLst/>
          </a:prstGeom>
          <a:solidFill>
            <a:srgbClr val="969696"/>
          </a:solidFill>
          <a:ln w="9525">
            <a:miter lim="800000"/>
            <a:headEnd/>
            <a:tailEnd/>
          </a:ln>
          <a:scene3d>
            <a:camera prst="legacyPerspectiveTopRight"/>
            <a:lightRig rig="legacyFlat3" dir="b"/>
          </a:scene3d>
          <a:sp3d extrusionH="201600" prstMaterial="legacyMatte">
            <a:bevelT w="13500" h="13500" prst="angle"/>
            <a:bevelB w="13500" h="13500" prst="angle"/>
            <a:extrusionClr>
              <a:srgbClr val="969696"/>
            </a:extrusionClr>
          </a:sp3d>
        </p:spPr>
        <p:txBody>
          <a:bodyPr wrap="none" anchor="ctr">
            <a:flatTx/>
          </a:bodyPr>
          <a:lstStyle/>
          <a:p>
            <a:endParaRPr lang="en-US"/>
          </a:p>
        </p:txBody>
      </p:sp>
      <p:sp>
        <p:nvSpPr>
          <p:cNvPr id="13316" name="Rectangle 4"/>
          <p:cNvSpPr>
            <a:spLocks noChangeArrowheads="1"/>
          </p:cNvSpPr>
          <p:nvPr/>
        </p:nvSpPr>
        <p:spPr bwMode="auto">
          <a:xfrm>
            <a:off x="7512050" y="4015264"/>
            <a:ext cx="76200" cy="152400"/>
          </a:xfrm>
          <a:prstGeom prst="rect">
            <a:avLst/>
          </a:prstGeom>
          <a:solidFill>
            <a:srgbClr val="3366FF"/>
          </a:solidFill>
          <a:ln w="9525">
            <a:miter lim="800000"/>
            <a:headEnd/>
            <a:tailEnd/>
          </a:ln>
          <a:scene3d>
            <a:camera prst="legacyPerspectiveTopRight"/>
            <a:lightRig rig="legacyFlat3" dir="b"/>
          </a:scene3d>
          <a:sp3d extrusionH="201600" prstMaterial="legacyMatte">
            <a:bevelT w="13500" h="13500" prst="angle"/>
            <a:bevelB w="13500" h="13500" prst="angle"/>
            <a:extrusionClr>
              <a:srgbClr val="3366FF"/>
            </a:extrusionClr>
          </a:sp3d>
        </p:spPr>
        <p:txBody>
          <a:bodyPr wrap="none" anchor="ctr">
            <a:flatTx/>
          </a:bodyPr>
          <a:lstStyle/>
          <a:p>
            <a:endParaRPr lang="en-US"/>
          </a:p>
        </p:txBody>
      </p:sp>
      <p:sp>
        <p:nvSpPr>
          <p:cNvPr id="13317" name="Rectangle 5"/>
          <p:cNvSpPr>
            <a:spLocks noChangeArrowheads="1"/>
          </p:cNvSpPr>
          <p:nvPr/>
        </p:nvSpPr>
        <p:spPr bwMode="auto">
          <a:xfrm>
            <a:off x="7588250" y="4015264"/>
            <a:ext cx="76200" cy="152400"/>
          </a:xfrm>
          <a:prstGeom prst="rect">
            <a:avLst/>
          </a:prstGeom>
          <a:solidFill>
            <a:srgbClr val="969696"/>
          </a:solidFill>
          <a:ln w="9525">
            <a:miter lim="800000"/>
            <a:headEnd/>
            <a:tailEnd/>
          </a:ln>
          <a:scene3d>
            <a:camera prst="legacyPerspectiveTopRight"/>
            <a:lightRig rig="legacyFlat3" dir="b"/>
          </a:scene3d>
          <a:sp3d extrusionH="201600" prstMaterial="legacyMatte">
            <a:bevelT w="13500" h="13500" prst="angle"/>
            <a:bevelB w="13500" h="13500" prst="angle"/>
            <a:extrusionClr>
              <a:srgbClr val="969696"/>
            </a:extrusionClr>
          </a:sp3d>
        </p:spPr>
        <p:txBody>
          <a:bodyPr wrap="none" anchor="ctr">
            <a:flatTx/>
          </a:bodyPr>
          <a:lstStyle/>
          <a:p>
            <a:endParaRPr lang="en-US"/>
          </a:p>
        </p:txBody>
      </p:sp>
      <p:sp>
        <p:nvSpPr>
          <p:cNvPr id="13318" name="Rectangle 6"/>
          <p:cNvSpPr>
            <a:spLocks noChangeArrowheads="1"/>
          </p:cNvSpPr>
          <p:nvPr/>
        </p:nvSpPr>
        <p:spPr bwMode="auto">
          <a:xfrm>
            <a:off x="7664450" y="4015264"/>
            <a:ext cx="76200" cy="152400"/>
          </a:xfrm>
          <a:prstGeom prst="rect">
            <a:avLst/>
          </a:prstGeom>
          <a:solidFill>
            <a:srgbClr val="3366FF"/>
          </a:solidFill>
          <a:ln w="9525">
            <a:miter lim="800000"/>
            <a:headEnd/>
            <a:tailEnd/>
          </a:ln>
          <a:scene3d>
            <a:camera prst="legacyPerspectiveTopRight"/>
            <a:lightRig rig="legacyFlat3" dir="b"/>
          </a:scene3d>
          <a:sp3d extrusionH="201600" prstMaterial="legacyMatte">
            <a:bevelT w="13500" h="13500" prst="angle"/>
            <a:bevelB w="13500" h="13500" prst="angle"/>
            <a:extrusionClr>
              <a:srgbClr val="3366FF"/>
            </a:extrusionClr>
          </a:sp3d>
        </p:spPr>
        <p:txBody>
          <a:bodyPr wrap="none" anchor="ctr">
            <a:flatTx/>
          </a:bodyPr>
          <a:lstStyle/>
          <a:p>
            <a:endParaRPr lang="en-US"/>
          </a:p>
        </p:txBody>
      </p:sp>
      <p:sp>
        <p:nvSpPr>
          <p:cNvPr id="13319" name="Rectangle 7"/>
          <p:cNvSpPr>
            <a:spLocks noChangeArrowheads="1"/>
          </p:cNvSpPr>
          <p:nvPr/>
        </p:nvSpPr>
        <p:spPr bwMode="auto">
          <a:xfrm>
            <a:off x="7740650" y="4015264"/>
            <a:ext cx="76200" cy="152400"/>
          </a:xfrm>
          <a:prstGeom prst="rect">
            <a:avLst/>
          </a:prstGeom>
          <a:solidFill>
            <a:srgbClr val="969696"/>
          </a:solidFill>
          <a:ln w="9525">
            <a:miter lim="800000"/>
            <a:headEnd/>
            <a:tailEnd/>
          </a:ln>
          <a:scene3d>
            <a:camera prst="legacyPerspectiveTopRight"/>
            <a:lightRig rig="legacyFlat3" dir="b"/>
          </a:scene3d>
          <a:sp3d extrusionH="201600" prstMaterial="legacyMatte">
            <a:bevelT w="13500" h="13500" prst="angle"/>
            <a:bevelB w="13500" h="13500" prst="angle"/>
            <a:extrusionClr>
              <a:srgbClr val="969696"/>
            </a:extrusionClr>
          </a:sp3d>
        </p:spPr>
        <p:txBody>
          <a:bodyPr wrap="none" anchor="ctr">
            <a:flatTx/>
          </a:bodyPr>
          <a:lstStyle/>
          <a:p>
            <a:endParaRPr lang="en-US"/>
          </a:p>
        </p:txBody>
      </p:sp>
      <p:sp>
        <p:nvSpPr>
          <p:cNvPr id="13320" name="Rectangle 8"/>
          <p:cNvSpPr>
            <a:spLocks noChangeArrowheads="1"/>
          </p:cNvSpPr>
          <p:nvPr/>
        </p:nvSpPr>
        <p:spPr bwMode="auto">
          <a:xfrm>
            <a:off x="7816850" y="4015264"/>
            <a:ext cx="76200" cy="152400"/>
          </a:xfrm>
          <a:prstGeom prst="rect">
            <a:avLst/>
          </a:prstGeom>
          <a:solidFill>
            <a:srgbClr val="3366FF"/>
          </a:solidFill>
          <a:ln w="9525">
            <a:miter lim="800000"/>
            <a:headEnd/>
            <a:tailEnd/>
          </a:ln>
          <a:scene3d>
            <a:camera prst="legacyPerspectiveTopRight"/>
            <a:lightRig rig="legacyFlat3" dir="b"/>
          </a:scene3d>
          <a:sp3d extrusionH="201600" prstMaterial="legacyMatte">
            <a:bevelT w="13500" h="13500" prst="angle"/>
            <a:bevelB w="13500" h="13500" prst="angle"/>
            <a:extrusionClr>
              <a:srgbClr val="3366FF"/>
            </a:extrusionClr>
          </a:sp3d>
        </p:spPr>
        <p:txBody>
          <a:bodyPr wrap="none" anchor="ctr">
            <a:flatTx/>
          </a:bodyPr>
          <a:lstStyle/>
          <a:p>
            <a:endParaRPr lang="en-US"/>
          </a:p>
        </p:txBody>
      </p:sp>
      <p:sp>
        <p:nvSpPr>
          <p:cNvPr id="13321" name="Rectangle 9"/>
          <p:cNvSpPr>
            <a:spLocks noChangeArrowheads="1"/>
          </p:cNvSpPr>
          <p:nvPr/>
        </p:nvSpPr>
        <p:spPr bwMode="auto">
          <a:xfrm>
            <a:off x="7893050" y="4015264"/>
            <a:ext cx="76200" cy="152400"/>
          </a:xfrm>
          <a:prstGeom prst="rect">
            <a:avLst/>
          </a:prstGeom>
          <a:solidFill>
            <a:srgbClr val="969696"/>
          </a:solidFill>
          <a:ln w="9525">
            <a:miter lim="800000"/>
            <a:headEnd/>
            <a:tailEnd/>
          </a:ln>
          <a:scene3d>
            <a:camera prst="legacyPerspectiveTopRight"/>
            <a:lightRig rig="legacyFlat3" dir="b"/>
          </a:scene3d>
          <a:sp3d extrusionH="201600" prstMaterial="legacyMatte">
            <a:bevelT w="13500" h="13500" prst="angle"/>
            <a:bevelB w="13500" h="13500" prst="angle"/>
            <a:extrusionClr>
              <a:srgbClr val="969696"/>
            </a:extrusionClr>
          </a:sp3d>
        </p:spPr>
        <p:txBody>
          <a:bodyPr wrap="none" anchor="ctr">
            <a:flatTx/>
          </a:bodyPr>
          <a:lstStyle/>
          <a:p>
            <a:endParaRPr lang="en-US"/>
          </a:p>
        </p:txBody>
      </p:sp>
      <p:sp>
        <p:nvSpPr>
          <p:cNvPr id="13322" name="Rectangle 10"/>
          <p:cNvSpPr>
            <a:spLocks noChangeArrowheads="1"/>
          </p:cNvSpPr>
          <p:nvPr/>
        </p:nvSpPr>
        <p:spPr bwMode="auto">
          <a:xfrm>
            <a:off x="7969250" y="4015264"/>
            <a:ext cx="76200" cy="152400"/>
          </a:xfrm>
          <a:prstGeom prst="rect">
            <a:avLst/>
          </a:prstGeom>
          <a:solidFill>
            <a:srgbClr val="3366FF"/>
          </a:solidFill>
          <a:ln w="9525">
            <a:miter lim="800000"/>
            <a:headEnd/>
            <a:tailEnd/>
          </a:ln>
          <a:scene3d>
            <a:camera prst="legacyPerspectiveTopRight"/>
            <a:lightRig rig="legacyFlat3" dir="b"/>
          </a:scene3d>
          <a:sp3d extrusionH="201600" prstMaterial="legacyMatte">
            <a:bevelT w="13500" h="13500" prst="angle"/>
            <a:bevelB w="13500" h="13500" prst="angle"/>
            <a:extrusionClr>
              <a:srgbClr val="3366FF"/>
            </a:extrusionClr>
          </a:sp3d>
        </p:spPr>
        <p:txBody>
          <a:bodyPr wrap="none" anchor="ctr">
            <a:flatTx/>
          </a:bodyPr>
          <a:lstStyle/>
          <a:p>
            <a:endParaRPr lang="en-US"/>
          </a:p>
        </p:txBody>
      </p:sp>
      <p:sp>
        <p:nvSpPr>
          <p:cNvPr id="13323" name="Rectangle 11"/>
          <p:cNvSpPr>
            <a:spLocks noChangeArrowheads="1"/>
          </p:cNvSpPr>
          <p:nvPr/>
        </p:nvSpPr>
        <p:spPr bwMode="auto">
          <a:xfrm>
            <a:off x="8045450" y="4015264"/>
            <a:ext cx="76200" cy="152400"/>
          </a:xfrm>
          <a:prstGeom prst="rect">
            <a:avLst/>
          </a:prstGeom>
          <a:solidFill>
            <a:srgbClr val="969696"/>
          </a:solidFill>
          <a:ln w="9525">
            <a:miter lim="800000"/>
            <a:headEnd/>
            <a:tailEnd/>
          </a:ln>
          <a:scene3d>
            <a:camera prst="legacyPerspectiveTopRight"/>
            <a:lightRig rig="legacyFlat3" dir="b"/>
          </a:scene3d>
          <a:sp3d extrusionH="201600" prstMaterial="legacyMatte">
            <a:bevelT w="13500" h="13500" prst="angle"/>
            <a:bevelB w="13500" h="13500" prst="angle"/>
            <a:extrusionClr>
              <a:srgbClr val="969696"/>
            </a:extrusionClr>
          </a:sp3d>
        </p:spPr>
        <p:txBody>
          <a:bodyPr wrap="none" anchor="ctr">
            <a:flatTx/>
          </a:bodyPr>
          <a:lstStyle/>
          <a:p>
            <a:endParaRPr lang="en-US"/>
          </a:p>
        </p:txBody>
      </p:sp>
      <p:sp>
        <p:nvSpPr>
          <p:cNvPr id="13324" name="Rectangle 12"/>
          <p:cNvSpPr>
            <a:spLocks noChangeArrowheads="1"/>
          </p:cNvSpPr>
          <p:nvPr/>
        </p:nvSpPr>
        <p:spPr bwMode="auto">
          <a:xfrm>
            <a:off x="8121650" y="4015264"/>
            <a:ext cx="76200" cy="152400"/>
          </a:xfrm>
          <a:prstGeom prst="rect">
            <a:avLst/>
          </a:prstGeom>
          <a:solidFill>
            <a:srgbClr val="3366FF"/>
          </a:solidFill>
          <a:ln w="9525">
            <a:miter lim="800000"/>
            <a:headEnd/>
            <a:tailEnd/>
          </a:ln>
          <a:scene3d>
            <a:camera prst="legacyPerspectiveTopRight"/>
            <a:lightRig rig="legacyFlat3" dir="b"/>
          </a:scene3d>
          <a:sp3d extrusionH="201600" prstMaterial="legacyMatte">
            <a:bevelT w="13500" h="13500" prst="angle"/>
            <a:bevelB w="13500" h="13500" prst="angle"/>
            <a:extrusionClr>
              <a:srgbClr val="3366FF"/>
            </a:extrusionClr>
          </a:sp3d>
        </p:spPr>
        <p:txBody>
          <a:bodyPr wrap="none" anchor="ctr">
            <a:flatTx/>
          </a:bodyPr>
          <a:lstStyle/>
          <a:p>
            <a:endParaRPr lang="en-US"/>
          </a:p>
        </p:txBody>
      </p:sp>
      <p:sp>
        <p:nvSpPr>
          <p:cNvPr id="13325" name="Rectangle 13"/>
          <p:cNvSpPr>
            <a:spLocks noChangeArrowheads="1"/>
          </p:cNvSpPr>
          <p:nvPr/>
        </p:nvSpPr>
        <p:spPr bwMode="auto">
          <a:xfrm>
            <a:off x="8197850" y="4015264"/>
            <a:ext cx="76200" cy="152400"/>
          </a:xfrm>
          <a:prstGeom prst="rect">
            <a:avLst/>
          </a:prstGeom>
          <a:solidFill>
            <a:srgbClr val="969696"/>
          </a:solidFill>
          <a:ln w="9525">
            <a:miter lim="800000"/>
            <a:headEnd/>
            <a:tailEnd/>
          </a:ln>
          <a:scene3d>
            <a:camera prst="legacyPerspectiveTopRight"/>
            <a:lightRig rig="legacyFlat3" dir="b"/>
          </a:scene3d>
          <a:sp3d extrusionH="201600" prstMaterial="legacyMatte">
            <a:bevelT w="13500" h="13500" prst="angle"/>
            <a:bevelB w="13500" h="13500" prst="angle"/>
            <a:extrusionClr>
              <a:srgbClr val="969696"/>
            </a:extrusionClr>
          </a:sp3d>
        </p:spPr>
        <p:txBody>
          <a:bodyPr wrap="none" anchor="ctr">
            <a:flatTx/>
          </a:bodyPr>
          <a:lstStyle/>
          <a:p>
            <a:endParaRPr lang="en-US"/>
          </a:p>
        </p:txBody>
      </p:sp>
      <p:sp>
        <p:nvSpPr>
          <p:cNvPr id="13326" name="Rectangle 14"/>
          <p:cNvSpPr>
            <a:spLocks noChangeArrowheads="1"/>
          </p:cNvSpPr>
          <p:nvPr/>
        </p:nvSpPr>
        <p:spPr bwMode="auto">
          <a:xfrm>
            <a:off x="8261350" y="4015264"/>
            <a:ext cx="76200" cy="152400"/>
          </a:xfrm>
          <a:prstGeom prst="rect">
            <a:avLst/>
          </a:prstGeom>
          <a:solidFill>
            <a:srgbClr val="3366FF"/>
          </a:solidFill>
          <a:ln w="9525">
            <a:miter lim="800000"/>
            <a:headEnd/>
            <a:tailEnd/>
          </a:ln>
          <a:scene3d>
            <a:camera prst="legacyPerspectiveTopRight"/>
            <a:lightRig rig="legacyFlat3" dir="b"/>
          </a:scene3d>
          <a:sp3d extrusionH="201600" prstMaterial="legacyMatte">
            <a:bevelT w="13500" h="13500" prst="angle"/>
            <a:bevelB w="13500" h="13500" prst="angle"/>
            <a:extrusionClr>
              <a:srgbClr val="3366FF"/>
            </a:extrusionClr>
          </a:sp3d>
        </p:spPr>
        <p:txBody>
          <a:bodyPr wrap="none" anchor="ctr">
            <a:flatTx/>
          </a:bodyPr>
          <a:lstStyle/>
          <a:p>
            <a:endParaRPr lang="en-US"/>
          </a:p>
        </p:txBody>
      </p:sp>
      <p:sp>
        <p:nvSpPr>
          <p:cNvPr id="13327" name="Line 15"/>
          <p:cNvSpPr>
            <a:spLocks noChangeShapeType="1"/>
          </p:cNvSpPr>
          <p:nvPr/>
        </p:nvSpPr>
        <p:spPr bwMode="auto">
          <a:xfrm>
            <a:off x="7308850" y="4091464"/>
            <a:ext cx="10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8" name="Text Box 16"/>
          <p:cNvSpPr txBox="1">
            <a:spLocks noChangeArrowheads="1"/>
          </p:cNvSpPr>
          <p:nvPr/>
        </p:nvSpPr>
        <p:spPr bwMode="auto">
          <a:xfrm>
            <a:off x="6267450" y="2948464"/>
            <a:ext cx="10287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eaLnBrk="1" hangingPunct="1"/>
            <a:r>
              <a:rPr lang="en-US" dirty="0" smtClean="0">
                <a:latin typeface="Times New Roman" pitchFamily="18" charset="0"/>
              </a:rPr>
              <a:t>S-band </a:t>
            </a:r>
            <a:r>
              <a:rPr lang="en-US" dirty="0">
                <a:latin typeface="Times New Roman" pitchFamily="18" charset="0"/>
              </a:rPr>
              <a:t>accelerator</a:t>
            </a:r>
          </a:p>
          <a:p>
            <a:pPr eaLnBrk="1" hangingPunct="1"/>
            <a:r>
              <a:rPr lang="en-US" dirty="0">
                <a:latin typeface="Times New Roman" pitchFamily="18" charset="0"/>
              </a:rPr>
              <a:t>to </a:t>
            </a:r>
            <a:r>
              <a:rPr lang="en-US" dirty="0" smtClean="0">
                <a:latin typeface="Times New Roman" pitchFamily="18" charset="0"/>
              </a:rPr>
              <a:t>12 </a:t>
            </a:r>
            <a:r>
              <a:rPr lang="en-US" dirty="0" err="1">
                <a:latin typeface="Times New Roman" pitchFamily="18" charset="0"/>
              </a:rPr>
              <a:t>GeV</a:t>
            </a:r>
            <a:endParaRPr lang="en-US" dirty="0">
              <a:latin typeface="Times New Roman" pitchFamily="18" charset="0"/>
            </a:endParaRPr>
          </a:p>
        </p:txBody>
      </p:sp>
      <p:sp>
        <p:nvSpPr>
          <p:cNvPr id="13329" name="Line 17"/>
          <p:cNvSpPr>
            <a:spLocks noChangeShapeType="1"/>
          </p:cNvSpPr>
          <p:nvPr/>
        </p:nvSpPr>
        <p:spPr bwMode="auto">
          <a:xfrm>
            <a:off x="6781800" y="3666014"/>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0" name="Text Box 18"/>
          <p:cNvSpPr txBox="1">
            <a:spLocks noChangeArrowheads="1"/>
          </p:cNvSpPr>
          <p:nvPr/>
        </p:nvSpPr>
        <p:spPr bwMode="auto">
          <a:xfrm>
            <a:off x="7435500" y="4548664"/>
            <a:ext cx="15167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eaLnBrk="1" hangingPunct="1"/>
            <a:r>
              <a:rPr lang="en-US" dirty="0">
                <a:latin typeface="Times New Roman" pitchFamily="18" charset="0"/>
              </a:rPr>
              <a:t>XFEL </a:t>
            </a:r>
            <a:r>
              <a:rPr lang="en-US" dirty="0" err="1">
                <a:latin typeface="Times New Roman" pitchFamily="18" charset="0"/>
              </a:rPr>
              <a:t>undulator</a:t>
            </a:r>
            <a:endParaRPr lang="en-US" dirty="0">
              <a:latin typeface="Times New Roman" pitchFamily="18" charset="0"/>
            </a:endParaRPr>
          </a:p>
          <a:p>
            <a:pPr eaLnBrk="1" hangingPunct="1"/>
            <a:r>
              <a:rPr lang="en-US" dirty="0">
                <a:latin typeface="Times New Roman" pitchFamily="18" charset="0"/>
              </a:rPr>
              <a:t>- resonant </a:t>
            </a:r>
            <a:r>
              <a:rPr lang="en-US" dirty="0" smtClean="0">
                <a:latin typeface="Times New Roman" pitchFamily="18" charset="0"/>
              </a:rPr>
              <a:t>at 0.3 </a:t>
            </a:r>
            <a:r>
              <a:rPr lang="en-US" dirty="0">
                <a:latin typeface="Times New Roman" pitchFamily="18" charset="0"/>
              </a:rPr>
              <a:t>Å</a:t>
            </a:r>
          </a:p>
        </p:txBody>
      </p:sp>
      <p:sp>
        <p:nvSpPr>
          <p:cNvPr id="13331" name="Rectangle 19"/>
          <p:cNvSpPr>
            <a:spLocks noChangeArrowheads="1"/>
          </p:cNvSpPr>
          <p:nvPr/>
        </p:nvSpPr>
        <p:spPr bwMode="auto">
          <a:xfrm>
            <a:off x="8324850" y="4015264"/>
            <a:ext cx="76200" cy="152400"/>
          </a:xfrm>
          <a:prstGeom prst="rect">
            <a:avLst/>
          </a:prstGeom>
          <a:solidFill>
            <a:srgbClr val="969696"/>
          </a:solidFill>
          <a:ln w="9525">
            <a:miter lim="800000"/>
            <a:headEnd/>
            <a:tailEnd/>
          </a:ln>
          <a:scene3d>
            <a:camera prst="legacyPerspectiveTopRight"/>
            <a:lightRig rig="legacyFlat3" dir="b"/>
          </a:scene3d>
          <a:sp3d extrusionH="201600" prstMaterial="legacyMatte">
            <a:bevelT w="13500" h="13500" prst="angle"/>
            <a:bevelB w="13500" h="13500" prst="angle"/>
            <a:extrusionClr>
              <a:srgbClr val="969696"/>
            </a:extrusionClr>
          </a:sp3d>
        </p:spPr>
        <p:txBody>
          <a:bodyPr wrap="none" anchor="ctr">
            <a:flatTx/>
          </a:bodyPr>
          <a:lstStyle/>
          <a:p>
            <a:endParaRPr lang="en-US"/>
          </a:p>
        </p:txBody>
      </p:sp>
      <p:sp>
        <p:nvSpPr>
          <p:cNvPr id="13332" name="Rectangle 20"/>
          <p:cNvSpPr>
            <a:spLocks noChangeArrowheads="1"/>
          </p:cNvSpPr>
          <p:nvPr/>
        </p:nvSpPr>
        <p:spPr bwMode="auto">
          <a:xfrm>
            <a:off x="8401050" y="4015264"/>
            <a:ext cx="76200" cy="152400"/>
          </a:xfrm>
          <a:prstGeom prst="rect">
            <a:avLst/>
          </a:prstGeom>
          <a:solidFill>
            <a:srgbClr val="3366FF"/>
          </a:solidFill>
          <a:ln w="9525">
            <a:miter lim="800000"/>
            <a:headEnd/>
            <a:tailEnd/>
          </a:ln>
          <a:scene3d>
            <a:camera prst="legacyPerspectiveTopRight"/>
            <a:lightRig rig="legacyFlat3" dir="b"/>
          </a:scene3d>
          <a:sp3d extrusionH="201600" prstMaterial="legacyMatte">
            <a:bevelT w="13500" h="13500" prst="angle"/>
            <a:bevelB w="13500" h="13500" prst="angle"/>
            <a:extrusionClr>
              <a:srgbClr val="3366FF"/>
            </a:extrusionClr>
          </a:sp3d>
        </p:spPr>
        <p:txBody>
          <a:bodyPr wrap="none" anchor="ctr">
            <a:flatTx/>
          </a:bodyPr>
          <a:lstStyle/>
          <a:p>
            <a:endParaRPr lang="en-US"/>
          </a:p>
        </p:txBody>
      </p:sp>
      <p:sp>
        <p:nvSpPr>
          <p:cNvPr id="13333" name="Rectangle 21"/>
          <p:cNvSpPr>
            <a:spLocks noChangeArrowheads="1"/>
          </p:cNvSpPr>
          <p:nvPr/>
        </p:nvSpPr>
        <p:spPr bwMode="auto">
          <a:xfrm>
            <a:off x="8477250" y="4015264"/>
            <a:ext cx="76200" cy="152400"/>
          </a:xfrm>
          <a:prstGeom prst="rect">
            <a:avLst/>
          </a:prstGeom>
          <a:solidFill>
            <a:srgbClr val="969696"/>
          </a:solidFill>
          <a:ln w="9525">
            <a:miter lim="800000"/>
            <a:headEnd/>
            <a:tailEnd/>
          </a:ln>
          <a:scene3d>
            <a:camera prst="legacyPerspectiveTopRight"/>
            <a:lightRig rig="legacyFlat3" dir="b"/>
          </a:scene3d>
          <a:sp3d extrusionH="201600" prstMaterial="legacyMatte">
            <a:bevelT w="13500" h="13500" prst="angle"/>
            <a:bevelB w="13500" h="13500" prst="angle"/>
            <a:extrusionClr>
              <a:srgbClr val="969696"/>
            </a:extrusionClr>
          </a:sp3d>
        </p:spPr>
        <p:txBody>
          <a:bodyPr wrap="none" anchor="ctr">
            <a:flatTx/>
          </a:bodyPr>
          <a:lstStyle/>
          <a:p>
            <a:endParaRPr lang="en-US"/>
          </a:p>
        </p:txBody>
      </p:sp>
      <p:sp>
        <p:nvSpPr>
          <p:cNvPr id="13334" name="Rectangle 22"/>
          <p:cNvSpPr>
            <a:spLocks noChangeArrowheads="1"/>
          </p:cNvSpPr>
          <p:nvPr/>
        </p:nvSpPr>
        <p:spPr bwMode="auto">
          <a:xfrm>
            <a:off x="8553450" y="4015264"/>
            <a:ext cx="76200" cy="152400"/>
          </a:xfrm>
          <a:prstGeom prst="rect">
            <a:avLst/>
          </a:prstGeom>
          <a:solidFill>
            <a:srgbClr val="3366FF"/>
          </a:solidFill>
          <a:ln w="9525">
            <a:miter lim="800000"/>
            <a:headEnd/>
            <a:tailEnd/>
          </a:ln>
          <a:scene3d>
            <a:camera prst="legacyPerspectiveTopRight"/>
            <a:lightRig rig="legacyFlat3" dir="b"/>
          </a:scene3d>
          <a:sp3d extrusionH="201600" prstMaterial="legacyMatte">
            <a:bevelT w="13500" h="13500" prst="angle"/>
            <a:bevelB w="13500" h="13500" prst="angle"/>
            <a:extrusionClr>
              <a:srgbClr val="3366FF"/>
            </a:extrusionClr>
          </a:sp3d>
        </p:spPr>
        <p:txBody>
          <a:bodyPr wrap="none" anchor="ctr">
            <a:flatTx/>
          </a:bodyPr>
          <a:lstStyle/>
          <a:p>
            <a:endParaRPr lang="en-US"/>
          </a:p>
        </p:txBody>
      </p:sp>
      <p:sp>
        <p:nvSpPr>
          <p:cNvPr id="13335" name="Rectangle 23"/>
          <p:cNvSpPr>
            <a:spLocks noChangeArrowheads="1"/>
          </p:cNvSpPr>
          <p:nvPr/>
        </p:nvSpPr>
        <p:spPr bwMode="auto">
          <a:xfrm>
            <a:off x="8629650" y="4015264"/>
            <a:ext cx="76200" cy="152400"/>
          </a:xfrm>
          <a:prstGeom prst="rect">
            <a:avLst/>
          </a:prstGeom>
          <a:solidFill>
            <a:srgbClr val="969696"/>
          </a:solidFill>
          <a:ln w="9525">
            <a:miter lim="800000"/>
            <a:headEnd/>
            <a:tailEnd/>
          </a:ln>
          <a:scene3d>
            <a:camera prst="legacyPerspectiveTopRight"/>
            <a:lightRig rig="legacyFlat3" dir="b"/>
          </a:scene3d>
          <a:sp3d extrusionH="201600" prstMaterial="legacyMatte">
            <a:bevelT w="13500" h="13500" prst="angle"/>
            <a:bevelB w="13500" h="13500" prst="angle"/>
            <a:extrusionClr>
              <a:srgbClr val="969696"/>
            </a:extrusionClr>
          </a:sp3d>
        </p:spPr>
        <p:txBody>
          <a:bodyPr wrap="none" anchor="ctr">
            <a:flatTx/>
          </a:bodyPr>
          <a:lstStyle/>
          <a:p>
            <a:endParaRPr lang="en-US"/>
          </a:p>
        </p:txBody>
      </p:sp>
      <p:sp>
        <p:nvSpPr>
          <p:cNvPr id="13336" name="Rectangle 24"/>
          <p:cNvSpPr>
            <a:spLocks noChangeArrowheads="1"/>
          </p:cNvSpPr>
          <p:nvPr/>
        </p:nvSpPr>
        <p:spPr bwMode="auto">
          <a:xfrm>
            <a:off x="8705850" y="4015264"/>
            <a:ext cx="76200" cy="152400"/>
          </a:xfrm>
          <a:prstGeom prst="rect">
            <a:avLst/>
          </a:prstGeom>
          <a:solidFill>
            <a:srgbClr val="3366FF"/>
          </a:solidFill>
          <a:ln w="9525">
            <a:miter lim="800000"/>
            <a:headEnd/>
            <a:tailEnd/>
          </a:ln>
          <a:scene3d>
            <a:camera prst="legacyPerspectiveTopRight"/>
            <a:lightRig rig="legacyFlat3" dir="b"/>
          </a:scene3d>
          <a:sp3d extrusionH="201600" prstMaterial="legacyMatte">
            <a:bevelT w="13500" h="13500" prst="angle"/>
            <a:bevelB w="13500" h="13500" prst="angle"/>
            <a:extrusionClr>
              <a:srgbClr val="3366FF"/>
            </a:extrusionClr>
          </a:sp3d>
        </p:spPr>
        <p:txBody>
          <a:bodyPr wrap="none" anchor="ctr">
            <a:flatTx/>
          </a:bodyPr>
          <a:lstStyle/>
          <a:p>
            <a:endParaRPr lang="en-US"/>
          </a:p>
        </p:txBody>
      </p:sp>
      <p:sp>
        <p:nvSpPr>
          <p:cNvPr id="13337" name="Rectangle 25"/>
          <p:cNvSpPr>
            <a:spLocks noChangeArrowheads="1"/>
          </p:cNvSpPr>
          <p:nvPr/>
        </p:nvSpPr>
        <p:spPr bwMode="auto">
          <a:xfrm>
            <a:off x="8782050" y="4015264"/>
            <a:ext cx="76200" cy="152400"/>
          </a:xfrm>
          <a:prstGeom prst="rect">
            <a:avLst/>
          </a:prstGeom>
          <a:solidFill>
            <a:srgbClr val="969696"/>
          </a:solidFill>
          <a:ln w="9525">
            <a:miter lim="800000"/>
            <a:headEnd/>
            <a:tailEnd/>
          </a:ln>
          <a:scene3d>
            <a:camera prst="legacyPerspectiveTopRight"/>
            <a:lightRig rig="legacyFlat3" dir="b"/>
          </a:scene3d>
          <a:sp3d extrusionH="201600" prstMaterial="legacyMatte">
            <a:bevelT w="13500" h="13500" prst="angle"/>
            <a:bevelB w="13500" h="13500" prst="angle"/>
            <a:extrusionClr>
              <a:srgbClr val="969696"/>
            </a:extrusionClr>
          </a:sp3d>
        </p:spPr>
        <p:txBody>
          <a:bodyPr wrap="none" anchor="ctr">
            <a:flatTx/>
          </a:bodyPr>
          <a:lstStyle/>
          <a:p>
            <a:endParaRPr lang="en-US"/>
          </a:p>
        </p:txBody>
      </p:sp>
      <p:sp>
        <p:nvSpPr>
          <p:cNvPr id="13338" name="Rectangle 26"/>
          <p:cNvSpPr>
            <a:spLocks noChangeArrowheads="1"/>
          </p:cNvSpPr>
          <p:nvPr/>
        </p:nvSpPr>
        <p:spPr bwMode="auto">
          <a:xfrm>
            <a:off x="8845550" y="4015264"/>
            <a:ext cx="76200" cy="152400"/>
          </a:xfrm>
          <a:prstGeom prst="rect">
            <a:avLst/>
          </a:prstGeom>
          <a:solidFill>
            <a:srgbClr val="3366FF"/>
          </a:solidFill>
          <a:ln w="9525">
            <a:miter lim="800000"/>
            <a:headEnd/>
            <a:tailEnd/>
          </a:ln>
          <a:scene3d>
            <a:camera prst="legacyPerspectiveTopRight"/>
            <a:lightRig rig="legacyFlat3" dir="b"/>
          </a:scene3d>
          <a:sp3d extrusionH="201600" prstMaterial="legacyMatte">
            <a:bevelT w="13500" h="13500" prst="angle"/>
            <a:bevelB w="13500" h="13500" prst="angle"/>
            <a:extrusionClr>
              <a:srgbClr val="3366FF"/>
            </a:extrusionClr>
          </a:sp3d>
        </p:spPr>
        <p:txBody>
          <a:bodyPr wrap="none" anchor="ctr">
            <a:flatTx/>
          </a:bodyPr>
          <a:lstStyle/>
          <a:p>
            <a:endParaRPr lang="en-US"/>
          </a:p>
        </p:txBody>
      </p:sp>
      <p:sp>
        <p:nvSpPr>
          <p:cNvPr id="13339" name="Line 27"/>
          <p:cNvSpPr>
            <a:spLocks noChangeShapeType="1"/>
          </p:cNvSpPr>
          <p:nvPr/>
        </p:nvSpPr>
        <p:spPr bwMode="auto">
          <a:xfrm flipV="1">
            <a:off x="8172450" y="4243864"/>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40" name="Oval 28"/>
          <p:cNvSpPr>
            <a:spLocks noChangeArrowheads="1"/>
          </p:cNvSpPr>
          <p:nvPr/>
        </p:nvSpPr>
        <p:spPr bwMode="auto">
          <a:xfrm>
            <a:off x="838200" y="1524000"/>
            <a:ext cx="304800" cy="381000"/>
          </a:xfrm>
          <a:prstGeom prst="ellipse">
            <a:avLst/>
          </a:prstGeom>
          <a:solidFill>
            <a:srgbClr val="3366FF"/>
          </a:solidFill>
          <a:ln w="9525">
            <a:round/>
            <a:headEnd/>
            <a:tailEnd/>
          </a:ln>
          <a:scene3d>
            <a:camera prst="legacyObliqueLeft">
              <a:rot lat="0" lon="19199990" rev="0"/>
            </a:camera>
            <a:lightRig rig="legacyFlat3" dir="t"/>
          </a:scene3d>
          <a:sp3d extrusionH="430200" prstMaterial="legacyMatte">
            <a:bevelT w="13500" h="13500" prst="angle"/>
            <a:bevelB w="13500" h="13500" prst="angle"/>
            <a:extrusionClr>
              <a:srgbClr val="3366FF"/>
            </a:extrusionClr>
          </a:sp3d>
        </p:spPr>
        <p:txBody>
          <a:bodyPr wrap="none" anchor="ctr">
            <a:flatTx/>
          </a:bodyPr>
          <a:lstStyle/>
          <a:p>
            <a:endParaRPr lang="en-US"/>
          </a:p>
        </p:txBody>
      </p:sp>
      <p:sp>
        <p:nvSpPr>
          <p:cNvPr id="13341" name="Line 29"/>
          <p:cNvSpPr>
            <a:spLocks noChangeShapeType="1"/>
          </p:cNvSpPr>
          <p:nvPr/>
        </p:nvSpPr>
        <p:spPr bwMode="auto">
          <a:xfrm>
            <a:off x="990600" y="1714500"/>
            <a:ext cx="990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2" name="Oval 30"/>
          <p:cNvSpPr>
            <a:spLocks noChangeArrowheads="1"/>
          </p:cNvSpPr>
          <p:nvPr/>
        </p:nvSpPr>
        <p:spPr bwMode="auto">
          <a:xfrm>
            <a:off x="2286000" y="1600200"/>
            <a:ext cx="228600" cy="228600"/>
          </a:xfrm>
          <a:prstGeom prst="ellipse">
            <a:avLst/>
          </a:prstGeom>
          <a:solidFill>
            <a:srgbClr val="FFFF00"/>
          </a:solidFill>
          <a:ln w="9525">
            <a:round/>
            <a:headEnd/>
            <a:tailEnd/>
          </a:ln>
          <a:scene3d>
            <a:camera prst="legacyObliqueLeft">
              <a:rot lat="0" lon="19199990" rev="0"/>
            </a:camera>
            <a:lightRig rig="legacyFlat3" dir="t"/>
          </a:scene3d>
          <a:sp3d extrusionH="887400" prstMaterial="legacyMatte">
            <a:bevelT w="13500" h="13500" prst="angle"/>
            <a:bevelB w="13500" h="13500" prst="angle"/>
            <a:extrusionClr>
              <a:srgbClr val="FFFF00"/>
            </a:extrusionClr>
          </a:sp3d>
        </p:spPr>
        <p:txBody>
          <a:bodyPr wrap="none" anchor="ctr">
            <a:flatTx/>
          </a:bodyPr>
          <a:lstStyle/>
          <a:p>
            <a:endParaRPr lang="en-US"/>
          </a:p>
        </p:txBody>
      </p:sp>
      <p:sp>
        <p:nvSpPr>
          <p:cNvPr id="13343" name="Line 31"/>
          <p:cNvSpPr>
            <a:spLocks noChangeShapeType="1"/>
          </p:cNvSpPr>
          <p:nvPr/>
        </p:nvSpPr>
        <p:spPr bwMode="auto">
          <a:xfrm>
            <a:off x="2400300" y="1714500"/>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4" name="Rectangle 32"/>
          <p:cNvSpPr>
            <a:spLocks noChangeArrowheads="1"/>
          </p:cNvSpPr>
          <p:nvPr/>
        </p:nvSpPr>
        <p:spPr bwMode="auto">
          <a:xfrm>
            <a:off x="2819400" y="1524000"/>
            <a:ext cx="152400" cy="381000"/>
          </a:xfrm>
          <a:prstGeom prst="rect">
            <a:avLst/>
          </a:prstGeom>
          <a:solidFill>
            <a:schemeClr val="folHlink"/>
          </a:solidFill>
          <a:ln w="9525">
            <a:miter lim="800000"/>
            <a:headEnd/>
            <a:tailEnd/>
          </a:ln>
          <a:scene3d>
            <a:camera prst="legacyPerspectiv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endParaRPr lang="en-US"/>
          </a:p>
        </p:txBody>
      </p:sp>
      <p:sp>
        <p:nvSpPr>
          <p:cNvPr id="13345" name="Line 33"/>
          <p:cNvSpPr>
            <a:spLocks noChangeShapeType="1"/>
          </p:cNvSpPr>
          <p:nvPr/>
        </p:nvSpPr>
        <p:spPr bwMode="auto">
          <a:xfrm flipV="1">
            <a:off x="2990850" y="1447800"/>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6" name="Rectangle 34"/>
          <p:cNvSpPr>
            <a:spLocks noChangeArrowheads="1"/>
          </p:cNvSpPr>
          <p:nvPr/>
        </p:nvSpPr>
        <p:spPr bwMode="auto">
          <a:xfrm>
            <a:off x="3200400" y="1295400"/>
            <a:ext cx="152400" cy="381000"/>
          </a:xfrm>
          <a:prstGeom prst="rect">
            <a:avLst/>
          </a:prstGeom>
          <a:solidFill>
            <a:schemeClr val="folHlink"/>
          </a:solidFill>
          <a:ln w="9525">
            <a:miter lim="800000"/>
            <a:headEnd/>
            <a:tailEnd/>
          </a:ln>
          <a:scene3d>
            <a:camera prst="legacyPerspectiv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endParaRPr lang="en-US"/>
          </a:p>
        </p:txBody>
      </p:sp>
      <p:sp>
        <p:nvSpPr>
          <p:cNvPr id="13347" name="Line 35"/>
          <p:cNvSpPr>
            <a:spLocks noChangeShapeType="1"/>
          </p:cNvSpPr>
          <p:nvPr/>
        </p:nvSpPr>
        <p:spPr bwMode="auto">
          <a:xfrm>
            <a:off x="3371850" y="142875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8" name="Rectangle 36"/>
          <p:cNvSpPr>
            <a:spLocks noChangeArrowheads="1"/>
          </p:cNvSpPr>
          <p:nvPr/>
        </p:nvSpPr>
        <p:spPr bwMode="auto">
          <a:xfrm>
            <a:off x="3581400" y="1295400"/>
            <a:ext cx="152400" cy="381000"/>
          </a:xfrm>
          <a:prstGeom prst="rect">
            <a:avLst/>
          </a:prstGeom>
          <a:solidFill>
            <a:schemeClr val="folHlink"/>
          </a:solidFill>
          <a:ln w="9525">
            <a:miter lim="800000"/>
            <a:headEnd/>
            <a:tailEnd/>
          </a:ln>
          <a:scene3d>
            <a:camera prst="legacyPerspectiv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endParaRPr lang="en-US"/>
          </a:p>
        </p:txBody>
      </p:sp>
      <p:sp>
        <p:nvSpPr>
          <p:cNvPr id="13349" name="Line 37"/>
          <p:cNvSpPr>
            <a:spLocks noChangeShapeType="1"/>
          </p:cNvSpPr>
          <p:nvPr/>
        </p:nvSpPr>
        <p:spPr bwMode="auto">
          <a:xfrm>
            <a:off x="3762375" y="1428750"/>
            <a:ext cx="228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0" name="Rectangle 38"/>
          <p:cNvSpPr>
            <a:spLocks noChangeArrowheads="1"/>
          </p:cNvSpPr>
          <p:nvPr/>
        </p:nvSpPr>
        <p:spPr bwMode="auto">
          <a:xfrm>
            <a:off x="3962400" y="1524000"/>
            <a:ext cx="152400" cy="381000"/>
          </a:xfrm>
          <a:prstGeom prst="rect">
            <a:avLst/>
          </a:prstGeom>
          <a:solidFill>
            <a:schemeClr val="folHlink"/>
          </a:solidFill>
          <a:ln w="9525">
            <a:miter lim="800000"/>
            <a:headEnd/>
            <a:tailEnd/>
          </a:ln>
          <a:scene3d>
            <a:camera prst="legacyPerspectiv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endParaRPr lang="en-US"/>
          </a:p>
        </p:txBody>
      </p:sp>
      <p:sp>
        <p:nvSpPr>
          <p:cNvPr id="13351" name="Line 39"/>
          <p:cNvSpPr>
            <a:spLocks noChangeShapeType="1"/>
          </p:cNvSpPr>
          <p:nvPr/>
        </p:nvSpPr>
        <p:spPr bwMode="auto">
          <a:xfrm>
            <a:off x="4143375" y="17145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2" name="Oval 40"/>
          <p:cNvSpPr>
            <a:spLocks noChangeArrowheads="1"/>
          </p:cNvSpPr>
          <p:nvPr/>
        </p:nvSpPr>
        <p:spPr bwMode="auto">
          <a:xfrm>
            <a:off x="5257800" y="1600200"/>
            <a:ext cx="228600" cy="228600"/>
          </a:xfrm>
          <a:prstGeom prst="ellipse">
            <a:avLst/>
          </a:prstGeom>
          <a:solidFill>
            <a:srgbClr val="FFFF00"/>
          </a:solidFill>
          <a:ln w="9525">
            <a:round/>
            <a:headEnd/>
            <a:tailEnd/>
          </a:ln>
          <a:scene3d>
            <a:camera prst="legacyObliqueLeft">
              <a:rot lat="0" lon="19199990" rev="0"/>
            </a:camera>
            <a:lightRig rig="legacyFlat3" dir="t"/>
          </a:scene3d>
          <a:sp3d extrusionH="887400" prstMaterial="legacyMatte">
            <a:bevelT w="13500" h="13500" prst="angle"/>
            <a:bevelB w="13500" h="13500" prst="angle"/>
            <a:extrusionClr>
              <a:srgbClr val="FFFF00"/>
            </a:extrusionClr>
          </a:sp3d>
        </p:spPr>
        <p:txBody>
          <a:bodyPr wrap="none" anchor="ctr">
            <a:flatTx/>
          </a:bodyPr>
          <a:lstStyle/>
          <a:p>
            <a:endParaRPr lang="en-US"/>
          </a:p>
        </p:txBody>
      </p:sp>
      <p:sp>
        <p:nvSpPr>
          <p:cNvPr id="13353" name="Line 41"/>
          <p:cNvSpPr>
            <a:spLocks noChangeShapeType="1"/>
          </p:cNvSpPr>
          <p:nvPr/>
        </p:nvSpPr>
        <p:spPr bwMode="auto">
          <a:xfrm>
            <a:off x="5372100" y="1714500"/>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4" name="Rectangle 42"/>
          <p:cNvSpPr>
            <a:spLocks noChangeArrowheads="1"/>
          </p:cNvSpPr>
          <p:nvPr/>
        </p:nvSpPr>
        <p:spPr bwMode="auto">
          <a:xfrm>
            <a:off x="5791200" y="1524000"/>
            <a:ext cx="152400" cy="381000"/>
          </a:xfrm>
          <a:prstGeom prst="rect">
            <a:avLst/>
          </a:prstGeom>
          <a:solidFill>
            <a:schemeClr val="folHlink"/>
          </a:solidFill>
          <a:ln w="9525">
            <a:miter lim="800000"/>
            <a:headEnd/>
            <a:tailEnd/>
          </a:ln>
          <a:scene3d>
            <a:camera prst="legacyPerspectiv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endParaRPr lang="en-US"/>
          </a:p>
        </p:txBody>
      </p:sp>
      <p:sp>
        <p:nvSpPr>
          <p:cNvPr id="13355" name="Line 43"/>
          <p:cNvSpPr>
            <a:spLocks noChangeShapeType="1"/>
          </p:cNvSpPr>
          <p:nvPr/>
        </p:nvSpPr>
        <p:spPr bwMode="auto">
          <a:xfrm flipV="1">
            <a:off x="5962650" y="1447800"/>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6" name="Rectangle 44"/>
          <p:cNvSpPr>
            <a:spLocks noChangeArrowheads="1"/>
          </p:cNvSpPr>
          <p:nvPr/>
        </p:nvSpPr>
        <p:spPr bwMode="auto">
          <a:xfrm>
            <a:off x="6172200" y="1295400"/>
            <a:ext cx="152400" cy="381000"/>
          </a:xfrm>
          <a:prstGeom prst="rect">
            <a:avLst/>
          </a:prstGeom>
          <a:solidFill>
            <a:schemeClr val="folHlink"/>
          </a:solidFill>
          <a:ln w="9525">
            <a:miter lim="800000"/>
            <a:headEnd/>
            <a:tailEnd/>
          </a:ln>
          <a:scene3d>
            <a:camera prst="legacyPerspectiv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endParaRPr lang="en-US"/>
          </a:p>
        </p:txBody>
      </p:sp>
      <p:sp>
        <p:nvSpPr>
          <p:cNvPr id="13357" name="Line 45"/>
          <p:cNvSpPr>
            <a:spLocks noChangeShapeType="1"/>
          </p:cNvSpPr>
          <p:nvPr/>
        </p:nvSpPr>
        <p:spPr bwMode="auto">
          <a:xfrm>
            <a:off x="6343650" y="142875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8" name="Rectangle 46"/>
          <p:cNvSpPr>
            <a:spLocks noChangeArrowheads="1"/>
          </p:cNvSpPr>
          <p:nvPr/>
        </p:nvSpPr>
        <p:spPr bwMode="auto">
          <a:xfrm>
            <a:off x="6553200" y="1295400"/>
            <a:ext cx="152400" cy="381000"/>
          </a:xfrm>
          <a:prstGeom prst="rect">
            <a:avLst/>
          </a:prstGeom>
          <a:solidFill>
            <a:schemeClr val="folHlink"/>
          </a:solidFill>
          <a:ln w="9525">
            <a:miter lim="800000"/>
            <a:headEnd/>
            <a:tailEnd/>
          </a:ln>
          <a:scene3d>
            <a:camera prst="legacyPerspectiv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endParaRPr lang="en-US"/>
          </a:p>
        </p:txBody>
      </p:sp>
      <p:sp>
        <p:nvSpPr>
          <p:cNvPr id="13359" name="Line 47"/>
          <p:cNvSpPr>
            <a:spLocks noChangeShapeType="1"/>
          </p:cNvSpPr>
          <p:nvPr/>
        </p:nvSpPr>
        <p:spPr bwMode="auto">
          <a:xfrm>
            <a:off x="6734175" y="1428750"/>
            <a:ext cx="228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60" name="Rectangle 48"/>
          <p:cNvSpPr>
            <a:spLocks noChangeArrowheads="1"/>
          </p:cNvSpPr>
          <p:nvPr/>
        </p:nvSpPr>
        <p:spPr bwMode="auto">
          <a:xfrm>
            <a:off x="6934200" y="1524000"/>
            <a:ext cx="152400" cy="381000"/>
          </a:xfrm>
          <a:prstGeom prst="rect">
            <a:avLst/>
          </a:prstGeom>
          <a:solidFill>
            <a:schemeClr val="folHlink"/>
          </a:solidFill>
          <a:ln w="9525">
            <a:miter lim="800000"/>
            <a:headEnd/>
            <a:tailEnd/>
          </a:ln>
          <a:scene3d>
            <a:camera prst="legacyPerspectiv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endParaRPr lang="en-US"/>
          </a:p>
        </p:txBody>
      </p:sp>
      <p:sp>
        <p:nvSpPr>
          <p:cNvPr id="13361" name="Line 49"/>
          <p:cNvSpPr>
            <a:spLocks noChangeShapeType="1"/>
          </p:cNvSpPr>
          <p:nvPr/>
        </p:nvSpPr>
        <p:spPr bwMode="auto">
          <a:xfrm>
            <a:off x="7115175" y="1724025"/>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62" name="Text Box 50"/>
          <p:cNvSpPr txBox="1">
            <a:spLocks noChangeArrowheads="1"/>
          </p:cNvSpPr>
          <p:nvPr/>
        </p:nvSpPr>
        <p:spPr bwMode="auto">
          <a:xfrm>
            <a:off x="1524000" y="2209800"/>
            <a:ext cx="1143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eaLnBrk="1" hangingPunct="1"/>
            <a:r>
              <a:rPr lang="en-US" dirty="0">
                <a:latin typeface="Times New Roman" pitchFamily="18" charset="0"/>
              </a:rPr>
              <a:t>S-band accelerator</a:t>
            </a:r>
          </a:p>
          <a:p>
            <a:pPr eaLnBrk="1" hangingPunct="1"/>
            <a:r>
              <a:rPr lang="en-US" dirty="0">
                <a:latin typeface="Times New Roman" pitchFamily="18" charset="0"/>
              </a:rPr>
              <a:t>to </a:t>
            </a:r>
            <a:r>
              <a:rPr lang="en-US" dirty="0" smtClean="0">
                <a:latin typeface="Times New Roman" pitchFamily="18" charset="0"/>
              </a:rPr>
              <a:t>250 </a:t>
            </a:r>
            <a:r>
              <a:rPr lang="en-US" dirty="0">
                <a:latin typeface="Times New Roman" pitchFamily="18" charset="0"/>
              </a:rPr>
              <a:t>MeV</a:t>
            </a:r>
          </a:p>
        </p:txBody>
      </p:sp>
      <p:sp>
        <p:nvSpPr>
          <p:cNvPr id="13363" name="Text Box 51"/>
          <p:cNvSpPr txBox="1">
            <a:spLocks noChangeArrowheads="1"/>
          </p:cNvSpPr>
          <p:nvPr/>
        </p:nvSpPr>
        <p:spPr bwMode="auto">
          <a:xfrm>
            <a:off x="4495800" y="2209800"/>
            <a:ext cx="10287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eaLnBrk="1" hangingPunct="1"/>
            <a:r>
              <a:rPr lang="en-US" dirty="0" smtClean="0">
                <a:latin typeface="Times New Roman" pitchFamily="18" charset="0"/>
              </a:rPr>
              <a:t>S-band </a:t>
            </a:r>
            <a:r>
              <a:rPr lang="en-US" dirty="0">
                <a:latin typeface="Times New Roman" pitchFamily="18" charset="0"/>
              </a:rPr>
              <a:t>accelerator</a:t>
            </a:r>
          </a:p>
          <a:p>
            <a:pPr eaLnBrk="1" hangingPunct="1"/>
            <a:r>
              <a:rPr lang="en-US" dirty="0">
                <a:latin typeface="Times New Roman" pitchFamily="18" charset="0"/>
              </a:rPr>
              <a:t>to 1 </a:t>
            </a:r>
            <a:r>
              <a:rPr lang="en-US" dirty="0" err="1">
                <a:latin typeface="Times New Roman" pitchFamily="18" charset="0"/>
              </a:rPr>
              <a:t>GeV</a:t>
            </a:r>
            <a:endParaRPr lang="en-US" dirty="0">
              <a:latin typeface="Times New Roman" pitchFamily="18" charset="0"/>
            </a:endParaRPr>
          </a:p>
        </p:txBody>
      </p:sp>
      <p:sp>
        <p:nvSpPr>
          <p:cNvPr id="13364" name="Line 52"/>
          <p:cNvSpPr>
            <a:spLocks noChangeShapeType="1"/>
          </p:cNvSpPr>
          <p:nvPr/>
        </p:nvSpPr>
        <p:spPr bwMode="auto">
          <a:xfrm flipV="1">
            <a:off x="1905000" y="1905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65" name="Line 53"/>
          <p:cNvSpPr>
            <a:spLocks noChangeShapeType="1"/>
          </p:cNvSpPr>
          <p:nvPr/>
        </p:nvSpPr>
        <p:spPr bwMode="auto">
          <a:xfrm flipV="1">
            <a:off x="4876800" y="1905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66" name="Text Box 54"/>
          <p:cNvSpPr txBox="1">
            <a:spLocks noChangeArrowheads="1"/>
          </p:cNvSpPr>
          <p:nvPr/>
        </p:nvSpPr>
        <p:spPr bwMode="auto">
          <a:xfrm>
            <a:off x="228600" y="2286000"/>
            <a:ext cx="114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eaLnBrk="1" hangingPunct="1"/>
            <a:r>
              <a:rPr lang="en-US" dirty="0" smtClean="0">
                <a:latin typeface="Times New Roman" pitchFamily="18" charset="0"/>
              </a:rPr>
              <a:t>L-band </a:t>
            </a:r>
            <a:r>
              <a:rPr lang="en-US" dirty="0" err="1">
                <a:latin typeface="Times New Roman" pitchFamily="18" charset="0"/>
              </a:rPr>
              <a:t>photoinjector</a:t>
            </a:r>
            <a:endParaRPr lang="en-US" dirty="0">
              <a:latin typeface="Times New Roman" pitchFamily="18" charset="0"/>
            </a:endParaRPr>
          </a:p>
        </p:txBody>
      </p:sp>
      <p:sp>
        <p:nvSpPr>
          <p:cNvPr id="13367" name="Line 55"/>
          <p:cNvSpPr>
            <a:spLocks noChangeShapeType="1"/>
          </p:cNvSpPr>
          <p:nvPr/>
        </p:nvSpPr>
        <p:spPr bwMode="auto">
          <a:xfrm flipV="1">
            <a:off x="685800" y="19812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68" name="Text Box 56"/>
          <p:cNvSpPr txBox="1">
            <a:spLocks noChangeArrowheads="1"/>
          </p:cNvSpPr>
          <p:nvPr/>
        </p:nvSpPr>
        <p:spPr bwMode="auto">
          <a:xfrm>
            <a:off x="3048000" y="2209800"/>
            <a:ext cx="10287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eaLnBrk="1" hangingPunct="1"/>
            <a:r>
              <a:rPr lang="en-US">
                <a:latin typeface="Times New Roman" pitchFamily="18" charset="0"/>
              </a:rPr>
              <a:t>First bunch compressor</a:t>
            </a:r>
          </a:p>
        </p:txBody>
      </p:sp>
      <p:sp>
        <p:nvSpPr>
          <p:cNvPr id="13369" name="Text Box 57"/>
          <p:cNvSpPr txBox="1">
            <a:spLocks noChangeArrowheads="1"/>
          </p:cNvSpPr>
          <p:nvPr/>
        </p:nvSpPr>
        <p:spPr bwMode="auto">
          <a:xfrm>
            <a:off x="6019800" y="2209800"/>
            <a:ext cx="1219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eaLnBrk="1" hangingPunct="1"/>
            <a:r>
              <a:rPr lang="en-US">
                <a:latin typeface="Times New Roman" pitchFamily="18" charset="0"/>
              </a:rPr>
              <a:t>Second bunch compressor</a:t>
            </a:r>
          </a:p>
        </p:txBody>
      </p:sp>
      <p:sp>
        <p:nvSpPr>
          <p:cNvPr id="13370" name="Line 58"/>
          <p:cNvSpPr>
            <a:spLocks noChangeShapeType="1"/>
          </p:cNvSpPr>
          <p:nvPr/>
        </p:nvSpPr>
        <p:spPr bwMode="auto">
          <a:xfrm flipV="1">
            <a:off x="3505200" y="18288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71" name="Line 59"/>
          <p:cNvSpPr>
            <a:spLocks noChangeShapeType="1"/>
          </p:cNvSpPr>
          <p:nvPr/>
        </p:nvSpPr>
        <p:spPr bwMode="auto">
          <a:xfrm flipV="1">
            <a:off x="6477000" y="18288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72" name="Line 60"/>
          <p:cNvSpPr>
            <a:spLocks noChangeShapeType="1"/>
          </p:cNvSpPr>
          <p:nvPr/>
        </p:nvSpPr>
        <p:spPr bwMode="auto">
          <a:xfrm>
            <a:off x="5619750" y="4091464"/>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73" name="Rectangle 61"/>
          <p:cNvSpPr>
            <a:spLocks noChangeArrowheads="1"/>
          </p:cNvSpPr>
          <p:nvPr/>
        </p:nvSpPr>
        <p:spPr bwMode="auto">
          <a:xfrm>
            <a:off x="0" y="3276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3374" name="Text Box 63"/>
          <p:cNvSpPr txBox="1">
            <a:spLocks noChangeArrowheads="1"/>
          </p:cNvSpPr>
          <p:nvPr/>
        </p:nvSpPr>
        <p:spPr bwMode="auto">
          <a:xfrm>
            <a:off x="322663" y="714288"/>
            <a:ext cx="77057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algn="l" eaLnBrk="1" hangingPunct="1"/>
            <a:r>
              <a:rPr lang="en-US" sz="2000" b="1" dirty="0" err="1" smtClean="0">
                <a:solidFill>
                  <a:srgbClr val="004080"/>
                </a:solidFill>
              </a:rPr>
              <a:t>MaRIE</a:t>
            </a:r>
            <a:r>
              <a:rPr lang="en-US" sz="2000" b="1" dirty="0" smtClean="0">
                <a:solidFill>
                  <a:srgbClr val="004080"/>
                </a:solidFill>
              </a:rPr>
              <a:t> XFEL baseline and advanced conceptual thinking</a:t>
            </a:r>
            <a:endParaRPr lang="en-US" sz="2000" b="1" dirty="0">
              <a:solidFill>
                <a:srgbClr val="004080"/>
              </a:solidFill>
            </a:endParaRPr>
          </a:p>
        </p:txBody>
      </p:sp>
      <p:sp>
        <p:nvSpPr>
          <p:cNvPr id="13379" name="Line 68"/>
          <p:cNvSpPr>
            <a:spLocks noChangeShapeType="1"/>
          </p:cNvSpPr>
          <p:nvPr/>
        </p:nvSpPr>
        <p:spPr bwMode="auto">
          <a:xfrm flipH="1">
            <a:off x="6503726" y="2809220"/>
            <a:ext cx="56197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lIns="91406" tIns="45704" rIns="91406" bIns="45704" anchor="ctr">
            <a:spAutoFit/>
          </a:bodyPr>
          <a:lstStyle/>
          <a:p>
            <a:endParaRPr lang="en-US"/>
          </a:p>
        </p:txBody>
      </p:sp>
      <p:cxnSp>
        <p:nvCxnSpPr>
          <p:cNvPr id="3" name="Elbow Connector 2"/>
          <p:cNvCxnSpPr/>
          <p:nvPr/>
        </p:nvCxnSpPr>
        <p:spPr bwMode="auto">
          <a:xfrm rot="5400000">
            <a:off x="5434568" y="1890157"/>
            <a:ext cx="2376964" cy="2044700"/>
          </a:xfrm>
          <a:prstGeom prst="bentConnector3">
            <a:avLst>
              <a:gd name="adj1" fmla="val 45884"/>
            </a:avLst>
          </a:prstGeom>
          <a:noFill/>
          <a:ln w="9525" cap="flat" cmpd="sng" algn="ctr">
            <a:solidFill>
              <a:schemeClr val="tx1"/>
            </a:solidFill>
            <a:prstDash val="solid"/>
            <a:round/>
            <a:headEnd type="none" w="med" len="med"/>
            <a:tailEnd type="none" w="med" len="med"/>
          </a:ln>
          <a:effectLst/>
        </p:spPr>
      </p:cxnSp>
      <p:sp>
        <p:nvSpPr>
          <p:cNvPr id="80" name="TextBox 79"/>
          <p:cNvSpPr txBox="1"/>
          <p:nvPr/>
        </p:nvSpPr>
        <p:spPr>
          <a:xfrm>
            <a:off x="343824" y="3152715"/>
            <a:ext cx="5294052" cy="2646878"/>
          </a:xfrm>
          <a:prstGeom prst="rect">
            <a:avLst/>
          </a:prstGeom>
          <a:noFill/>
        </p:spPr>
        <p:txBody>
          <a:bodyPr wrap="square" rtlCol="0">
            <a:spAutoFit/>
          </a:bodyPr>
          <a:lstStyle/>
          <a:p>
            <a:pPr algn="l">
              <a:spcAft>
                <a:spcPts val="1200"/>
              </a:spcAft>
            </a:pPr>
            <a:r>
              <a:rPr lang="en-US" b="1" dirty="0" err="1" smtClean="0"/>
              <a:t>MaRIE</a:t>
            </a:r>
            <a:r>
              <a:rPr lang="en-US" b="1" dirty="0" smtClean="0"/>
              <a:t> XFEL baseline should be fully upward compatible with advanced design technology insertions:</a:t>
            </a:r>
            <a:endParaRPr lang="en-US" sz="1600" dirty="0"/>
          </a:p>
          <a:p>
            <a:pPr marL="285750" indent="-285750" algn="l">
              <a:spcAft>
                <a:spcPts val="1200"/>
              </a:spcAft>
              <a:buFont typeface="Arial" pitchFamily="34" charset="0"/>
              <a:buChar char="•"/>
            </a:pPr>
            <a:r>
              <a:rPr lang="en-US" dirty="0" err="1" smtClean="0"/>
              <a:t>Emittance</a:t>
            </a:r>
            <a:r>
              <a:rPr lang="en-US" dirty="0" smtClean="0"/>
              <a:t> partitioning at 250 MeV</a:t>
            </a:r>
          </a:p>
          <a:p>
            <a:pPr marL="285750" indent="-285750" algn="l">
              <a:spcAft>
                <a:spcPts val="1200"/>
              </a:spcAft>
              <a:buFont typeface="Arial" pitchFamily="34" charset="0"/>
              <a:buChar char="•"/>
            </a:pPr>
            <a:r>
              <a:rPr lang="en-US" dirty="0" smtClean="0"/>
              <a:t>Initial modulation at 200 nm before second bunch compressor leads to harmonic </a:t>
            </a:r>
            <a:r>
              <a:rPr lang="en-US" dirty="0" smtClean="0">
                <a:latin typeface="+mj-lt"/>
              </a:rPr>
              <a:t>current </a:t>
            </a:r>
            <a:r>
              <a:rPr lang="en-US" dirty="0">
                <a:latin typeface="+mj-lt"/>
              </a:rPr>
              <a:t>at 0.3 </a:t>
            </a:r>
            <a:r>
              <a:rPr lang="en-US" dirty="0" smtClean="0">
                <a:latin typeface="+mj-lt"/>
              </a:rPr>
              <a:t>Å </a:t>
            </a:r>
          </a:p>
          <a:p>
            <a:pPr marL="285750" indent="-285750" algn="l">
              <a:spcAft>
                <a:spcPts val="1200"/>
              </a:spcAft>
              <a:buFont typeface="Arial" pitchFamily="34" charset="0"/>
              <a:buChar char="•"/>
            </a:pPr>
            <a:r>
              <a:rPr lang="en-US" dirty="0" smtClean="0">
                <a:latin typeface="+mj-lt"/>
              </a:rPr>
              <a:t>Single-bunch seeding may be better alternative</a:t>
            </a:r>
          </a:p>
          <a:p>
            <a:pPr algn="l">
              <a:spcAft>
                <a:spcPts val="1200"/>
              </a:spcAft>
            </a:pPr>
            <a:r>
              <a:rPr lang="en-US" i="1" dirty="0"/>
              <a:t>Injector bunch length and first compressor energy main </a:t>
            </a:r>
            <a:r>
              <a:rPr lang="en-US" i="1" dirty="0" smtClean="0"/>
              <a:t>trades - 10-40 </a:t>
            </a:r>
            <a:r>
              <a:rPr lang="en-US" i="1" dirty="0" err="1" smtClean="0"/>
              <a:t>psec</a:t>
            </a:r>
            <a:r>
              <a:rPr lang="en-US" i="1" dirty="0" smtClean="0"/>
              <a:t> to 3 </a:t>
            </a:r>
            <a:r>
              <a:rPr lang="en-US" i="1" dirty="0" err="1" smtClean="0"/>
              <a:t>psec</a:t>
            </a:r>
            <a:r>
              <a:rPr lang="en-US" i="1" dirty="0" smtClean="0"/>
              <a:t> (at ~250 MeV) to 30 </a:t>
            </a:r>
            <a:r>
              <a:rPr lang="en-US" i="1" dirty="0" err="1" smtClean="0"/>
              <a:t>fsec</a:t>
            </a:r>
            <a:r>
              <a:rPr lang="en-US" i="1" dirty="0" smtClean="0"/>
              <a:t> (at 1 </a:t>
            </a:r>
            <a:r>
              <a:rPr lang="en-US" i="1" dirty="0" err="1" smtClean="0"/>
              <a:t>Gev</a:t>
            </a:r>
            <a:r>
              <a:rPr lang="en-US" i="1" dirty="0" smtClean="0"/>
              <a:t> to maintain upward compatibility)</a:t>
            </a:r>
            <a:endParaRPr lang="en-US" i="1" dirty="0"/>
          </a:p>
        </p:txBody>
      </p:sp>
      <p:sp>
        <p:nvSpPr>
          <p:cNvPr id="2" name="Rectangle 1"/>
          <p:cNvSpPr/>
          <p:nvPr/>
        </p:nvSpPr>
        <p:spPr>
          <a:xfrm>
            <a:off x="357186" y="1385886"/>
            <a:ext cx="2171700" cy="68580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705100" y="1143000"/>
            <a:ext cx="1562100" cy="91440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5676900" y="1166811"/>
            <a:ext cx="1562100" cy="91440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362452" y="1524000"/>
            <a:ext cx="1181100" cy="38100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211887" y="3910489"/>
            <a:ext cx="1181100" cy="38100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7448550" y="3929540"/>
            <a:ext cx="1518000" cy="34290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Slide Number Placeholder 1"/>
          <p:cNvSpPr txBox="1">
            <a:spLocks noGrp="1"/>
          </p:cNvSpPr>
          <p:nvPr/>
        </p:nvSpPr>
        <p:spPr bwMode="auto">
          <a:xfrm>
            <a:off x="6781800" y="6248400"/>
            <a:ext cx="1993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algn="r"/>
            <a:r>
              <a:rPr lang="en-US" sz="800" i="1" dirty="0">
                <a:solidFill>
                  <a:srgbClr val="000000"/>
                </a:solidFill>
              </a:rPr>
              <a:t>Slide </a:t>
            </a:r>
            <a:fld id="{A6A54A64-D45B-4E2B-B62C-AB935BE5B102}" type="slidenum">
              <a:rPr lang="en-US" sz="800" i="1">
                <a:solidFill>
                  <a:srgbClr val="000000"/>
                </a:solidFill>
              </a:rPr>
              <a:pPr algn="r"/>
              <a:t>10</a:t>
            </a:fld>
            <a:endParaRPr lang="en-US" sz="800" i="1" dirty="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smtClean="0"/>
              <a:t>Slide </a:t>
            </a:r>
            <a:fld id="{733A4765-B85A-43C4-844A-265CAF0AD938}" type="slidenum">
              <a:rPr lang="en-US" smtClean="0"/>
              <a:pPr>
                <a:defRPr/>
              </a:pPr>
              <a:t>11</a:t>
            </a:fld>
            <a:endParaRPr lang="en-US"/>
          </a:p>
        </p:txBody>
      </p:sp>
      <p:sp>
        <p:nvSpPr>
          <p:cNvPr id="3" name="TextBox 2"/>
          <p:cNvSpPr txBox="1"/>
          <p:nvPr/>
        </p:nvSpPr>
        <p:spPr>
          <a:xfrm>
            <a:off x="277789" y="1665308"/>
            <a:ext cx="3456011" cy="1323439"/>
          </a:xfrm>
          <a:prstGeom prst="rect">
            <a:avLst/>
          </a:prstGeom>
          <a:noFill/>
        </p:spPr>
        <p:txBody>
          <a:bodyPr wrap="square" rtlCol="0">
            <a:spAutoFit/>
          </a:bodyPr>
          <a:lstStyle/>
          <a:p>
            <a:pPr algn="l"/>
            <a:r>
              <a:rPr lang="en-US" sz="1600" dirty="0" smtClean="0"/>
              <a:t>Complex tailoring of longitudinal bunch profile leads to more uniform fields, less </a:t>
            </a:r>
            <a:r>
              <a:rPr lang="en-US" sz="1600" dirty="0" err="1" smtClean="0"/>
              <a:t>wavebreaking</a:t>
            </a:r>
            <a:r>
              <a:rPr lang="en-US" sz="1600" dirty="0" smtClean="0"/>
              <a:t> and significantly better </a:t>
            </a:r>
            <a:r>
              <a:rPr lang="en-US" sz="1600" dirty="0" err="1" smtClean="0"/>
              <a:t>emittance</a:t>
            </a:r>
            <a:r>
              <a:rPr lang="en-US" sz="1600" dirty="0" smtClean="0"/>
              <a:t> compensation</a:t>
            </a:r>
            <a:endParaRPr lang="en-US" sz="1600" dirty="0"/>
          </a:p>
        </p:txBody>
      </p:sp>
      <p:sp>
        <p:nvSpPr>
          <p:cNvPr id="4" name="Title 4"/>
          <p:cNvSpPr txBox="1">
            <a:spLocks/>
          </p:cNvSpPr>
          <p:nvPr/>
        </p:nvSpPr>
        <p:spPr bwMode="auto">
          <a:xfrm>
            <a:off x="277789" y="381000"/>
            <a:ext cx="8343900"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R="0" lvl="0" algn="l" defTabSz="914400" rtl="0" eaLnBrk="1" fontAlgn="base" latinLnBrk="0" hangingPunct="1">
              <a:lnSpc>
                <a:spcPct val="100000"/>
              </a:lnSpc>
              <a:spcBef>
                <a:spcPct val="50000"/>
              </a:spcBef>
              <a:spcAft>
                <a:spcPct val="0"/>
              </a:spcAft>
              <a:buClrTx/>
              <a:buSzTx/>
              <a:buFontTx/>
              <a:buNone/>
              <a:tabLst/>
              <a:defRPr/>
            </a:pPr>
            <a:r>
              <a:rPr lang="en-US" sz="2000" b="1" kern="0" noProof="0" dirty="0" smtClean="0">
                <a:solidFill>
                  <a:srgbClr val="004080"/>
                </a:solidFill>
                <a:latin typeface="+mj-lt"/>
                <a:ea typeface="+mj-ea"/>
                <a:cs typeface="+mj-cs"/>
              </a:rPr>
              <a:t>Novel </a:t>
            </a:r>
            <a:r>
              <a:rPr lang="en-US" sz="2000" b="1" kern="0" noProof="0" dirty="0" err="1" smtClean="0">
                <a:solidFill>
                  <a:srgbClr val="004080"/>
                </a:solidFill>
                <a:latin typeface="+mj-lt"/>
                <a:ea typeface="+mj-ea"/>
                <a:cs typeface="+mj-cs"/>
              </a:rPr>
              <a:t>photoinjector</a:t>
            </a:r>
            <a:r>
              <a:rPr lang="en-US" sz="2000" b="1" kern="0" noProof="0" dirty="0" smtClean="0">
                <a:solidFill>
                  <a:srgbClr val="004080"/>
                </a:solidFill>
                <a:latin typeface="+mj-lt"/>
                <a:ea typeface="+mj-ea"/>
                <a:cs typeface="+mj-cs"/>
              </a:rPr>
              <a:t> design (Rich Sheffield) may directly lead to </a:t>
            </a:r>
            <a:r>
              <a:rPr lang="en-US" sz="2000" b="1" kern="0" noProof="0" dirty="0" err="1" smtClean="0">
                <a:solidFill>
                  <a:srgbClr val="004080"/>
                </a:solidFill>
                <a:latin typeface="+mj-lt"/>
                <a:ea typeface="+mj-ea"/>
                <a:cs typeface="+mj-cs"/>
              </a:rPr>
              <a:t>emittances</a:t>
            </a:r>
            <a:r>
              <a:rPr lang="en-US" sz="2000" b="1" kern="0" noProof="0" dirty="0" smtClean="0">
                <a:solidFill>
                  <a:srgbClr val="004080"/>
                </a:solidFill>
                <a:latin typeface="+mj-lt"/>
                <a:ea typeface="+mj-ea"/>
                <a:cs typeface="+mj-cs"/>
              </a:rPr>
              <a:t> of 0.1 micron for 100 </a:t>
            </a:r>
            <a:r>
              <a:rPr lang="en-US" sz="2000" b="1" kern="0" noProof="0" dirty="0" err="1" smtClean="0">
                <a:solidFill>
                  <a:srgbClr val="004080"/>
                </a:solidFill>
                <a:latin typeface="+mj-lt"/>
                <a:ea typeface="+mj-ea"/>
                <a:cs typeface="+mj-cs"/>
              </a:rPr>
              <a:t>pC</a:t>
            </a:r>
            <a:r>
              <a:rPr lang="en-US" sz="2000" b="1" kern="0" noProof="0" dirty="0" smtClean="0">
                <a:solidFill>
                  <a:srgbClr val="004080"/>
                </a:solidFill>
                <a:latin typeface="+mj-lt"/>
                <a:ea typeface="+mj-ea"/>
                <a:cs typeface="+mj-cs"/>
              </a:rPr>
              <a:t> (with thermal component)</a:t>
            </a:r>
            <a:endParaRPr kumimoji="0" lang="en-US" sz="2000" b="1" i="0" u="none" strike="noStrike" kern="0" cap="none" spc="0" normalizeH="0" baseline="0" noProof="0" dirty="0" smtClean="0">
              <a:ln>
                <a:noFill/>
              </a:ln>
              <a:solidFill>
                <a:srgbClr val="004080"/>
              </a:solidFill>
              <a:effectLst/>
              <a:uLnTx/>
              <a:uFillTx/>
              <a:latin typeface="+mj-lt"/>
              <a:ea typeface="+mj-ea"/>
              <a:cs typeface="+mj-cs"/>
            </a:endParaRPr>
          </a:p>
        </p:txBody>
      </p:sp>
      <p:pic>
        <p:nvPicPr>
          <p:cNvPr id="17411" name="Picture 3" descr="C:\Users\094928\Desktop\12 GeV option\afel ldd.png"/>
          <p:cNvPicPr>
            <a:picLocks noChangeAspect="1" noChangeArrowheads="1"/>
          </p:cNvPicPr>
          <p:nvPr/>
        </p:nvPicPr>
        <p:blipFill>
          <a:blip r:embed="rId3" cstate="print"/>
          <a:srcRect/>
          <a:stretch>
            <a:fillRect/>
          </a:stretch>
        </p:blipFill>
        <p:spPr bwMode="auto">
          <a:xfrm>
            <a:off x="252768" y="2988747"/>
            <a:ext cx="3776559" cy="2341211"/>
          </a:xfrm>
          <a:prstGeom prst="rect">
            <a:avLst/>
          </a:prstGeom>
          <a:noFill/>
        </p:spPr>
      </p:pic>
      <p:sp>
        <p:nvSpPr>
          <p:cNvPr id="10" name="TextBox 9"/>
          <p:cNvSpPr txBox="1"/>
          <p:nvPr/>
        </p:nvSpPr>
        <p:spPr>
          <a:xfrm>
            <a:off x="381000" y="5257800"/>
            <a:ext cx="3124200" cy="830997"/>
          </a:xfrm>
          <a:prstGeom prst="rect">
            <a:avLst/>
          </a:prstGeom>
          <a:noFill/>
        </p:spPr>
        <p:txBody>
          <a:bodyPr wrap="square" rtlCol="0">
            <a:spAutoFit/>
          </a:bodyPr>
          <a:lstStyle/>
          <a:p>
            <a:pPr algn="l"/>
            <a:r>
              <a:rPr lang="en-US" sz="1600" dirty="0" smtClean="0"/>
              <a:t>Moving from PARMELA (red) to OPAL (blue) simulations for higher fidelity</a:t>
            </a:r>
            <a:endParaRPr lang="en-US" sz="1600" dirty="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r="51930" b="50000"/>
          <a:stretch/>
        </p:blipFill>
        <p:spPr>
          <a:xfrm>
            <a:off x="3733800" y="1371600"/>
            <a:ext cx="2596015" cy="2229233"/>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r="51916"/>
          <a:stretch/>
        </p:blipFill>
        <p:spPr>
          <a:xfrm>
            <a:off x="6179585" y="1371601"/>
            <a:ext cx="2682941" cy="4572000"/>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1960534858"/>
              </p:ext>
            </p:extLst>
          </p:nvPr>
        </p:nvGraphicFramePr>
        <p:xfrm>
          <a:off x="3963487" y="5718056"/>
          <a:ext cx="2136639" cy="370741"/>
        </p:xfrm>
        <a:graphic>
          <a:graphicData uri="http://schemas.openxmlformats.org/presentationml/2006/ole">
            <mc:AlternateContent xmlns:mc="http://schemas.openxmlformats.org/markup-compatibility/2006">
              <mc:Choice xmlns:v="urn:schemas-microsoft-com:vml" Requires="v">
                <p:oleObj spid="_x0000_s99350" name="Equation" r:id="rId6" imgW="1790700" imgH="304800" progId="Equation.3">
                  <p:embed/>
                </p:oleObj>
              </mc:Choice>
              <mc:Fallback>
                <p:oleObj name="Equation" r:id="rId6" imgW="1790700" imgH="304800" progId="Equation.3">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3487" y="5718056"/>
                        <a:ext cx="2136639" cy="370741"/>
                      </a:xfrm>
                      <a:prstGeom prst="rect">
                        <a:avLst/>
                      </a:prstGeom>
                      <a:noFill/>
                      <a:ln>
                        <a:noFill/>
                      </a:ln>
                    </p:spPr>
                  </p:pic>
                </p:oleObj>
              </mc:Fallback>
            </mc:AlternateContent>
          </a:graphicData>
        </a:graphic>
      </p:graphicFrame>
      <p:sp>
        <p:nvSpPr>
          <p:cNvPr id="11" name="TextBox 10"/>
          <p:cNvSpPr txBox="1"/>
          <p:nvPr/>
        </p:nvSpPr>
        <p:spPr>
          <a:xfrm>
            <a:off x="3971027" y="5088523"/>
            <a:ext cx="2358788" cy="584775"/>
          </a:xfrm>
          <a:prstGeom prst="rect">
            <a:avLst/>
          </a:prstGeom>
          <a:noFill/>
        </p:spPr>
        <p:txBody>
          <a:bodyPr wrap="square" rtlCol="0">
            <a:spAutoFit/>
          </a:bodyPr>
          <a:lstStyle/>
          <a:p>
            <a:pPr algn="l"/>
            <a:r>
              <a:rPr lang="en-US" sz="1600" i="1" dirty="0" smtClean="0"/>
              <a:t>Motivated by PITZ </a:t>
            </a:r>
            <a:r>
              <a:rPr lang="en-US" sz="1600" i="1" dirty="0" err="1" smtClean="0"/>
              <a:t>photoinjector</a:t>
            </a:r>
            <a:r>
              <a:rPr lang="en-US" sz="1600" i="1" dirty="0" smtClean="0"/>
              <a:t> scaling:</a:t>
            </a:r>
            <a:endParaRPr lang="en-US" sz="1600" i="1" dirty="0"/>
          </a:p>
        </p:txBody>
      </p:sp>
    </p:spTree>
    <p:extLst>
      <p:ext uri="{BB962C8B-B14F-4D97-AF65-F5344CB8AC3E}">
        <p14:creationId xmlns:p14="http://schemas.microsoft.com/office/powerpoint/2010/main" val="9535235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Number Placeholder 1"/>
          <p:cNvSpPr txBox="1">
            <a:spLocks noGrp="1"/>
          </p:cNvSpPr>
          <p:nvPr/>
        </p:nvSpPr>
        <p:spPr bwMode="auto">
          <a:xfrm>
            <a:off x="6781800" y="6248400"/>
            <a:ext cx="1993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algn="r"/>
            <a:r>
              <a:rPr lang="en-US" sz="800" i="1" dirty="0">
                <a:solidFill>
                  <a:srgbClr val="000000"/>
                </a:solidFill>
              </a:rPr>
              <a:t>Slide </a:t>
            </a:r>
            <a:fld id="{A6A54A64-D45B-4E2B-B62C-AB935BE5B102}" type="slidenum">
              <a:rPr lang="en-US" sz="800" i="1">
                <a:solidFill>
                  <a:srgbClr val="000000"/>
                </a:solidFill>
              </a:rPr>
              <a:pPr algn="r"/>
              <a:t>12</a:t>
            </a:fld>
            <a:endParaRPr lang="en-US" sz="800" i="1" dirty="0">
              <a:solidFill>
                <a:srgbClr val="000000"/>
              </a:solidFill>
            </a:endParaRPr>
          </a:p>
        </p:txBody>
      </p:sp>
      <p:sp>
        <p:nvSpPr>
          <p:cNvPr id="318471" name="Title 1"/>
          <p:cNvSpPr>
            <a:spLocks/>
          </p:cNvSpPr>
          <p:nvPr/>
        </p:nvSpPr>
        <p:spPr bwMode="auto">
          <a:xfrm>
            <a:off x="381000" y="723900"/>
            <a:ext cx="784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l"/>
            <a:r>
              <a:rPr lang="en-US" sz="2000" b="1" dirty="0" smtClean="0">
                <a:solidFill>
                  <a:srgbClr val="004080"/>
                </a:solidFill>
              </a:rPr>
              <a:t>2</a:t>
            </a:r>
            <a:r>
              <a:rPr lang="en-US" sz="2000" b="1" baseline="30000" dirty="0" smtClean="0">
                <a:solidFill>
                  <a:srgbClr val="004080"/>
                </a:solidFill>
              </a:rPr>
              <a:t>nd</a:t>
            </a:r>
            <a:r>
              <a:rPr lang="en-US" sz="2000" b="1" dirty="0" smtClean="0">
                <a:solidFill>
                  <a:srgbClr val="004080"/>
                </a:solidFill>
              </a:rPr>
              <a:t> BC at 1 </a:t>
            </a:r>
            <a:r>
              <a:rPr lang="en-US" sz="2000" b="1" dirty="0" err="1" smtClean="0">
                <a:solidFill>
                  <a:srgbClr val="004080"/>
                </a:solidFill>
              </a:rPr>
              <a:t>GeV</a:t>
            </a:r>
            <a:r>
              <a:rPr lang="en-US" sz="2000" b="1" dirty="0" smtClean="0">
                <a:solidFill>
                  <a:srgbClr val="004080"/>
                </a:solidFill>
              </a:rPr>
              <a:t>: ELEGANT simulations assume 0.15 micron initial </a:t>
            </a:r>
            <a:r>
              <a:rPr lang="en-US" sz="2000" b="1" dirty="0" err="1" smtClean="0">
                <a:solidFill>
                  <a:srgbClr val="004080"/>
                </a:solidFill>
              </a:rPr>
              <a:t>emittance</a:t>
            </a:r>
            <a:r>
              <a:rPr lang="en-US" sz="2000" b="1" dirty="0" smtClean="0">
                <a:solidFill>
                  <a:srgbClr val="004080"/>
                </a:solidFill>
              </a:rPr>
              <a:t> and 500 </a:t>
            </a:r>
            <a:r>
              <a:rPr lang="en-US" sz="2000" b="1" dirty="0" err="1" smtClean="0">
                <a:solidFill>
                  <a:srgbClr val="004080"/>
                </a:solidFill>
              </a:rPr>
              <a:t>eV</a:t>
            </a:r>
            <a:r>
              <a:rPr lang="en-US" sz="2000" b="1" dirty="0">
                <a:solidFill>
                  <a:srgbClr val="004080"/>
                </a:solidFill>
              </a:rPr>
              <a:t> </a:t>
            </a:r>
            <a:r>
              <a:rPr lang="en-US" sz="2000" b="1" dirty="0" smtClean="0">
                <a:solidFill>
                  <a:srgbClr val="004080"/>
                </a:solidFill>
              </a:rPr>
              <a:t>initial beam energy (at 30 </a:t>
            </a:r>
            <a:r>
              <a:rPr lang="en-US" sz="2000" b="1" dirty="0" err="1" smtClean="0">
                <a:solidFill>
                  <a:srgbClr val="004080"/>
                </a:solidFill>
              </a:rPr>
              <a:t>psec</a:t>
            </a:r>
            <a:r>
              <a:rPr lang="en-US" sz="2000" b="1" dirty="0" smtClean="0">
                <a:solidFill>
                  <a:srgbClr val="004080"/>
                </a:solidFill>
              </a:rPr>
              <a:t>) (double EEX design motivated by </a:t>
            </a:r>
            <a:r>
              <a:rPr lang="en-US" sz="2000" b="1" dirty="0" err="1" smtClean="0">
                <a:solidFill>
                  <a:srgbClr val="004080"/>
                </a:solidFill>
              </a:rPr>
              <a:t>Zholents</a:t>
            </a:r>
            <a:r>
              <a:rPr lang="en-US" sz="2000" b="1" dirty="0" smtClean="0">
                <a:solidFill>
                  <a:srgbClr val="004080"/>
                </a:solidFill>
              </a:rPr>
              <a:t>)</a:t>
            </a:r>
          </a:p>
        </p:txBody>
      </p:sp>
      <p:sp>
        <p:nvSpPr>
          <p:cNvPr id="7" name="Rectangle 6"/>
          <p:cNvSpPr/>
          <p:nvPr/>
        </p:nvSpPr>
        <p:spPr bwMode="auto">
          <a:xfrm rot="16200000">
            <a:off x="1525472" y="2316338"/>
            <a:ext cx="760528" cy="306272"/>
          </a:xfrm>
          <a:prstGeom prst="rect">
            <a:avLst/>
          </a:prstGeom>
          <a:solidFill>
            <a:srgbClr val="0216A6"/>
          </a:solidFill>
          <a:ln w="12700" cap="flat" cmpd="sng" algn="ctr">
            <a:noFill/>
            <a:prstDash val="solid"/>
            <a:round/>
            <a:headEnd type="none" w="med" len="med"/>
            <a:tailEnd type="none" w="med" len="med"/>
          </a:ln>
          <a:effectLst/>
        </p:spPr>
        <p:txBody>
          <a:bodyPr vert="horz" wrap="square" lIns="91406" tIns="45704" rIns="91406" bIns="45704"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4478044" y="1846556"/>
            <a:ext cx="990600" cy="304800"/>
          </a:xfrm>
          <a:prstGeom prst="rect">
            <a:avLst/>
          </a:prstGeom>
          <a:solidFill>
            <a:srgbClr val="00B050"/>
          </a:solidFill>
          <a:ln w="12700" cap="flat" cmpd="sng" algn="ctr">
            <a:noFill/>
            <a:prstDash val="solid"/>
            <a:round/>
            <a:headEnd type="none" w="med" len="med"/>
            <a:tailEnd type="none" w="med" len="med"/>
          </a:ln>
          <a:effectLst/>
        </p:spPr>
        <p:txBody>
          <a:bodyPr vert="horz" wrap="square" lIns="91406" tIns="45704" rIns="91406" bIns="45704"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rot="16200000">
            <a:off x="3602658" y="1839352"/>
            <a:ext cx="570028" cy="307744"/>
          </a:xfrm>
          <a:prstGeom prst="rect">
            <a:avLst/>
          </a:prstGeom>
          <a:solidFill>
            <a:schemeClr val="tx2"/>
          </a:solidFill>
          <a:ln w="12700" cap="flat" cmpd="sng" algn="ctr">
            <a:noFill/>
            <a:prstDash val="solid"/>
            <a:round/>
            <a:headEnd type="none" w="med" len="med"/>
            <a:tailEnd type="none" w="med" len="med"/>
          </a:ln>
          <a:effectLst/>
        </p:spPr>
        <p:txBody>
          <a:bodyPr vert="horz" wrap="square" lIns="91406" tIns="45704" rIns="91406" bIns="45704"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rot="16200000">
            <a:off x="1830272" y="2087738"/>
            <a:ext cx="760528" cy="306272"/>
          </a:xfrm>
          <a:prstGeom prst="rect">
            <a:avLst/>
          </a:prstGeom>
          <a:solidFill>
            <a:srgbClr val="0216A6"/>
          </a:solidFill>
          <a:ln w="12700" cap="flat" cmpd="sng" algn="ctr">
            <a:noFill/>
            <a:prstDash val="solid"/>
            <a:round/>
            <a:headEnd type="none" w="med" len="med"/>
            <a:tailEnd type="none" w="med" len="med"/>
          </a:ln>
          <a:effectLst/>
        </p:spPr>
        <p:txBody>
          <a:bodyPr vert="horz" wrap="square" lIns="91406" tIns="45704" rIns="91406" bIns="45704"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2362200" y="2089210"/>
            <a:ext cx="760528" cy="307744"/>
          </a:xfrm>
          <a:prstGeom prst="rect">
            <a:avLst/>
          </a:prstGeom>
          <a:solidFill>
            <a:srgbClr val="FFBA29"/>
          </a:solidFill>
          <a:ln w="12700" cap="flat" cmpd="sng" algn="ctr">
            <a:noFill/>
            <a:prstDash val="solid"/>
            <a:round/>
            <a:headEnd type="none" w="med" len="med"/>
            <a:tailEnd type="none" w="med" len="med"/>
          </a:ln>
          <a:effectLst/>
        </p:spPr>
        <p:txBody>
          <a:bodyPr vert="horz" wrap="square" lIns="91406" tIns="45704" rIns="91406" bIns="45704"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rot="16200000">
            <a:off x="2897072" y="2087738"/>
            <a:ext cx="760528" cy="306272"/>
          </a:xfrm>
          <a:prstGeom prst="rect">
            <a:avLst/>
          </a:prstGeom>
          <a:solidFill>
            <a:srgbClr val="0216A6"/>
          </a:solidFill>
          <a:ln w="12700" cap="flat" cmpd="sng" algn="ctr">
            <a:noFill/>
            <a:prstDash val="solid"/>
            <a:round/>
            <a:headEnd type="none" w="med" len="med"/>
            <a:tailEnd type="none" w="med" len="med"/>
          </a:ln>
          <a:effectLst/>
        </p:spPr>
        <p:txBody>
          <a:bodyPr vert="horz" wrap="square" lIns="91406" tIns="45704" rIns="91406" bIns="45704"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rot="16200000">
            <a:off x="3201872" y="1859138"/>
            <a:ext cx="760528" cy="306272"/>
          </a:xfrm>
          <a:prstGeom prst="rect">
            <a:avLst/>
          </a:prstGeom>
          <a:solidFill>
            <a:srgbClr val="0216A6"/>
          </a:solidFill>
          <a:ln w="12700" cap="flat" cmpd="sng" algn="ctr">
            <a:noFill/>
            <a:prstDash val="solid"/>
            <a:round/>
            <a:headEnd type="none" w="med" len="med"/>
            <a:tailEnd type="none" w="med" len="med"/>
          </a:ln>
          <a:effectLst/>
        </p:spPr>
        <p:txBody>
          <a:bodyPr vert="horz" wrap="square" lIns="91406" tIns="45704" rIns="91406" bIns="45704"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16200000">
            <a:off x="5241516" y="1903528"/>
            <a:ext cx="760528" cy="306272"/>
          </a:xfrm>
          <a:prstGeom prst="rect">
            <a:avLst/>
          </a:prstGeom>
          <a:solidFill>
            <a:srgbClr val="0216A6"/>
          </a:solidFill>
          <a:ln w="12700" cap="flat" cmpd="sng" algn="ctr">
            <a:noFill/>
            <a:prstDash val="solid"/>
            <a:round/>
            <a:headEnd type="none" w="med" len="med"/>
            <a:tailEnd type="none" w="med" len="med"/>
          </a:ln>
          <a:effectLst/>
        </p:spPr>
        <p:txBody>
          <a:bodyPr vert="horz" wrap="square" lIns="91406" tIns="45704" rIns="91406" bIns="45704"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rot="16200000">
            <a:off x="5546316" y="2132128"/>
            <a:ext cx="760528" cy="306272"/>
          </a:xfrm>
          <a:prstGeom prst="rect">
            <a:avLst/>
          </a:prstGeom>
          <a:solidFill>
            <a:srgbClr val="0216A6"/>
          </a:solidFill>
          <a:ln w="12700" cap="flat" cmpd="sng" algn="ctr">
            <a:noFill/>
            <a:prstDash val="solid"/>
            <a:round/>
            <a:headEnd type="none" w="med" len="med"/>
            <a:tailEnd type="none" w="med" len="med"/>
          </a:ln>
          <a:effectLst/>
        </p:spPr>
        <p:txBody>
          <a:bodyPr vert="horz" wrap="square" lIns="91406" tIns="45704" rIns="91406" bIns="45704"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a:off x="6078244" y="2133600"/>
            <a:ext cx="760528" cy="307744"/>
          </a:xfrm>
          <a:prstGeom prst="rect">
            <a:avLst/>
          </a:prstGeom>
          <a:solidFill>
            <a:srgbClr val="FFBA29"/>
          </a:solidFill>
          <a:ln w="12700" cap="flat" cmpd="sng" algn="ctr">
            <a:noFill/>
            <a:prstDash val="solid"/>
            <a:round/>
            <a:headEnd type="none" w="med" len="med"/>
            <a:tailEnd type="none" w="med" len="med"/>
          </a:ln>
          <a:effectLst/>
        </p:spPr>
        <p:txBody>
          <a:bodyPr vert="horz" wrap="square" lIns="91406" tIns="45704" rIns="91406" bIns="45704"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rot="16200000">
            <a:off x="6613116" y="2132128"/>
            <a:ext cx="760528" cy="306272"/>
          </a:xfrm>
          <a:prstGeom prst="rect">
            <a:avLst/>
          </a:prstGeom>
          <a:solidFill>
            <a:srgbClr val="0216A6"/>
          </a:solidFill>
          <a:ln w="12700" cap="flat" cmpd="sng" algn="ctr">
            <a:noFill/>
            <a:prstDash val="solid"/>
            <a:round/>
            <a:headEnd type="none" w="med" len="med"/>
            <a:tailEnd type="none" w="med" len="med"/>
          </a:ln>
          <a:effectLst/>
        </p:spPr>
        <p:txBody>
          <a:bodyPr vert="horz" wrap="square" lIns="91406" tIns="45704" rIns="91406" bIns="45704"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16200000">
            <a:off x="6917916" y="2284528"/>
            <a:ext cx="760528" cy="306272"/>
          </a:xfrm>
          <a:prstGeom prst="rect">
            <a:avLst/>
          </a:prstGeom>
          <a:solidFill>
            <a:srgbClr val="0216A6"/>
          </a:solidFill>
          <a:ln w="12700" cap="flat" cmpd="sng" algn="ctr">
            <a:noFill/>
            <a:prstDash val="solid"/>
            <a:round/>
            <a:headEnd type="none" w="med" len="med"/>
            <a:tailEnd type="none" w="med" len="med"/>
          </a:ln>
          <a:effectLst/>
        </p:spPr>
        <p:txBody>
          <a:bodyPr vert="horz" wrap="square" lIns="91406" tIns="45704" rIns="91406" bIns="45704"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rot="16200000">
            <a:off x="7309824" y="2264742"/>
            <a:ext cx="570028" cy="307744"/>
          </a:xfrm>
          <a:prstGeom prst="rect">
            <a:avLst/>
          </a:prstGeom>
          <a:solidFill>
            <a:schemeClr val="tx2"/>
          </a:solidFill>
          <a:ln w="12700" cap="flat" cmpd="sng" algn="ctr">
            <a:noFill/>
            <a:prstDash val="solid"/>
            <a:round/>
            <a:headEnd type="none" w="med" len="med"/>
            <a:tailEnd type="none" w="med" len="med"/>
          </a:ln>
          <a:effectLst/>
        </p:spPr>
        <p:txBody>
          <a:bodyPr vert="horz" wrap="square" lIns="91406" tIns="45704" rIns="91406" bIns="45704"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1" name="Rectangle 13"/>
          <p:cNvSpPr>
            <a:spLocks noChangeArrowheads="1"/>
          </p:cNvSpPr>
          <p:nvPr/>
        </p:nvSpPr>
        <p:spPr bwMode="auto">
          <a:xfrm>
            <a:off x="4419600" y="1447800"/>
            <a:ext cx="1371600" cy="2461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50800" dir="2700000" algn="ctr" rotWithShape="0">
                    <a:schemeClr val="bg2">
                      <a:alpha val="75000"/>
                    </a:schemeClr>
                  </a:outerShdw>
                </a:effectLst>
              </a14:hiddenEffects>
            </a:ext>
          </a:extLst>
        </p:spPr>
        <p:txBody>
          <a:bodyPr wrap="square" lIns="91406" tIns="45704" rIns="91406" bIns="45704" anchor="ctr">
            <a:spAutoFit/>
          </a:bodyPr>
          <a:lstStyle/>
          <a:p>
            <a:pPr algn="l" eaLnBrk="0" hangingPunct="0"/>
            <a:r>
              <a:rPr lang="en-US" sz="1000" dirty="0" smtClean="0"/>
              <a:t>70:1 Telescope</a:t>
            </a:r>
            <a:endParaRPr lang="en-US" sz="1000" dirty="0"/>
          </a:p>
        </p:txBody>
      </p:sp>
      <p:sp>
        <p:nvSpPr>
          <p:cNvPr id="22" name="Rectangle 13"/>
          <p:cNvSpPr>
            <a:spLocks noChangeArrowheads="1"/>
          </p:cNvSpPr>
          <p:nvPr/>
        </p:nvSpPr>
        <p:spPr bwMode="auto">
          <a:xfrm>
            <a:off x="2362200" y="1784410"/>
            <a:ext cx="838200" cy="2461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50800" dir="2700000" algn="ctr" rotWithShape="0">
                    <a:schemeClr val="bg2">
                      <a:alpha val="75000"/>
                    </a:schemeClr>
                  </a:outerShdw>
                </a:effectLst>
              </a14:hiddenEffects>
            </a:ext>
          </a:extLst>
        </p:spPr>
        <p:txBody>
          <a:bodyPr wrap="square" lIns="91406" tIns="45704" rIns="91406" bIns="45704" anchor="ctr">
            <a:spAutoFit/>
          </a:bodyPr>
          <a:lstStyle/>
          <a:p>
            <a:pPr algn="l" eaLnBrk="0" hangingPunct="0"/>
            <a:r>
              <a:rPr lang="en-US" sz="1000" dirty="0" smtClean="0"/>
              <a:t>RF cavity</a:t>
            </a:r>
            <a:endParaRPr lang="en-US" sz="1000" dirty="0"/>
          </a:p>
        </p:txBody>
      </p:sp>
      <p:sp>
        <p:nvSpPr>
          <p:cNvPr id="23" name="Rectangle 13"/>
          <p:cNvSpPr>
            <a:spLocks noChangeArrowheads="1"/>
          </p:cNvSpPr>
          <p:nvPr/>
        </p:nvSpPr>
        <p:spPr bwMode="auto">
          <a:xfrm>
            <a:off x="1371600" y="1479610"/>
            <a:ext cx="838200" cy="2461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50800" dir="2700000" algn="ctr" rotWithShape="0">
                    <a:schemeClr val="bg2">
                      <a:alpha val="75000"/>
                    </a:schemeClr>
                  </a:outerShdw>
                </a:effectLst>
              </a14:hiddenEffects>
            </a:ext>
          </a:extLst>
        </p:spPr>
        <p:txBody>
          <a:bodyPr wrap="square" lIns="91406" tIns="45704" rIns="91406" bIns="45704" anchor="ctr">
            <a:spAutoFit/>
          </a:bodyPr>
          <a:lstStyle/>
          <a:p>
            <a:pPr algn="l" eaLnBrk="0" hangingPunct="0"/>
            <a:r>
              <a:rPr lang="en-US" sz="1000" dirty="0" smtClean="0"/>
              <a:t>Dipoles</a:t>
            </a:r>
            <a:endParaRPr lang="en-US" sz="1000" dirty="0"/>
          </a:p>
        </p:txBody>
      </p:sp>
      <p:sp>
        <p:nvSpPr>
          <p:cNvPr id="24" name="Line 41"/>
          <p:cNvSpPr>
            <a:spLocks noChangeShapeType="1"/>
          </p:cNvSpPr>
          <p:nvPr/>
        </p:nvSpPr>
        <p:spPr bwMode="auto">
          <a:xfrm>
            <a:off x="1676400" y="1708210"/>
            <a:ext cx="76200" cy="304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0800" dir="2700000" algn="ctr" rotWithShape="0">
                    <a:schemeClr val="bg2">
                      <a:alpha val="75000"/>
                    </a:schemeClr>
                  </a:outerShdw>
                </a:effectLst>
              </a14:hiddenEffects>
            </a:ext>
          </a:extLst>
        </p:spPr>
        <p:txBody>
          <a:bodyPr wrap="square" lIns="91406" tIns="45704" rIns="91406" bIns="45704" anchor="ctr">
            <a:spAutoFit/>
          </a:bodyPr>
          <a:lstStyle/>
          <a:p>
            <a:endParaRPr lang="en-US"/>
          </a:p>
        </p:txBody>
      </p:sp>
      <p:sp>
        <p:nvSpPr>
          <p:cNvPr id="25" name="Line 41"/>
          <p:cNvSpPr>
            <a:spLocks noChangeShapeType="1"/>
          </p:cNvSpPr>
          <p:nvPr/>
        </p:nvSpPr>
        <p:spPr bwMode="auto">
          <a:xfrm>
            <a:off x="1752600" y="1708210"/>
            <a:ext cx="228600" cy="228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0800" dir="2700000" algn="ctr" rotWithShape="0">
                    <a:schemeClr val="bg2">
                      <a:alpha val="75000"/>
                    </a:schemeClr>
                  </a:outerShdw>
                </a:effectLst>
              </a14:hiddenEffects>
            </a:ext>
          </a:extLst>
        </p:spPr>
        <p:txBody>
          <a:bodyPr wrap="square" lIns="91406" tIns="45704" rIns="91406" bIns="45704" anchor="ctr">
            <a:spAutoFit/>
          </a:bodyPr>
          <a:lstStyle/>
          <a:p>
            <a:endParaRPr lang="en-US"/>
          </a:p>
        </p:txBody>
      </p:sp>
      <p:sp>
        <p:nvSpPr>
          <p:cNvPr id="26" name="Rectangle 13"/>
          <p:cNvSpPr>
            <a:spLocks noChangeArrowheads="1"/>
          </p:cNvSpPr>
          <p:nvPr/>
        </p:nvSpPr>
        <p:spPr bwMode="auto">
          <a:xfrm>
            <a:off x="7467600" y="1371600"/>
            <a:ext cx="838200" cy="4000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50800" dir="2700000" algn="ctr" rotWithShape="0">
                    <a:schemeClr val="bg2">
                      <a:alpha val="75000"/>
                    </a:schemeClr>
                  </a:outerShdw>
                </a:effectLst>
              </a14:hiddenEffects>
            </a:ext>
          </a:extLst>
        </p:spPr>
        <p:txBody>
          <a:bodyPr wrap="square" lIns="91406" tIns="45704" rIns="91406" bIns="45704" anchor="ctr">
            <a:spAutoFit/>
          </a:bodyPr>
          <a:lstStyle/>
          <a:p>
            <a:pPr algn="l" eaLnBrk="0" hangingPunct="0"/>
            <a:r>
              <a:rPr lang="en-US" sz="1000" dirty="0" err="1" smtClean="0"/>
              <a:t>Sextupole</a:t>
            </a:r>
            <a:r>
              <a:rPr lang="en-US" sz="1000" dirty="0" smtClean="0"/>
              <a:t> and lens</a:t>
            </a:r>
            <a:endParaRPr lang="en-US" sz="1000" dirty="0"/>
          </a:p>
        </p:txBody>
      </p:sp>
      <p:sp>
        <p:nvSpPr>
          <p:cNvPr id="27" name="Line 41"/>
          <p:cNvSpPr>
            <a:spLocks noChangeShapeType="1"/>
          </p:cNvSpPr>
          <p:nvPr/>
        </p:nvSpPr>
        <p:spPr bwMode="auto">
          <a:xfrm flipH="1">
            <a:off x="7611122" y="1734844"/>
            <a:ext cx="228600" cy="381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0800" dir="2700000" algn="ctr" rotWithShape="0">
                    <a:schemeClr val="bg2">
                      <a:alpha val="75000"/>
                    </a:schemeClr>
                  </a:outerShdw>
                </a:effectLst>
              </a14:hiddenEffects>
            </a:ext>
          </a:extLst>
        </p:spPr>
        <p:txBody>
          <a:bodyPr wrap="square" lIns="91406" tIns="45704" rIns="91406" bIns="45704" anchor="ctr">
            <a:spAutoFit/>
          </a:bodyPr>
          <a:lstStyle/>
          <a:p>
            <a:endParaRPr lang="en-US"/>
          </a:p>
        </p:txBody>
      </p:sp>
      <p:sp>
        <p:nvSpPr>
          <p:cNvPr id="28" name="Rectangle 13"/>
          <p:cNvSpPr>
            <a:spLocks noChangeArrowheads="1"/>
          </p:cNvSpPr>
          <p:nvPr/>
        </p:nvSpPr>
        <p:spPr bwMode="auto">
          <a:xfrm>
            <a:off x="7848600" y="4267200"/>
            <a:ext cx="1143000" cy="132340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50800" dir="2700000" algn="ctr" rotWithShape="0">
                    <a:schemeClr val="bg2">
                      <a:alpha val="75000"/>
                    </a:schemeClr>
                  </a:outerShdw>
                </a:effectLst>
              </a14:hiddenEffects>
            </a:ext>
          </a:extLst>
        </p:spPr>
        <p:txBody>
          <a:bodyPr wrap="square" lIns="91406" tIns="45704" rIns="91406" bIns="45704" anchor="ctr">
            <a:spAutoFit/>
          </a:bodyPr>
          <a:lstStyle/>
          <a:p>
            <a:pPr algn="l" eaLnBrk="0" hangingPunct="0"/>
            <a:r>
              <a:rPr lang="en-US" sz="1000" dirty="0" smtClean="0"/>
              <a:t>Final longitudinal phase space</a:t>
            </a:r>
          </a:p>
          <a:p>
            <a:pPr algn="l" eaLnBrk="0" hangingPunct="0"/>
            <a:r>
              <a:rPr lang="en-US" sz="1000" dirty="0" smtClean="0"/>
              <a:t> (12 </a:t>
            </a:r>
            <a:r>
              <a:rPr lang="en-US" sz="1000" dirty="0" err="1" smtClean="0"/>
              <a:t>GeV</a:t>
            </a:r>
            <a:r>
              <a:rPr lang="en-US" sz="1000" dirty="0" smtClean="0"/>
              <a:t>)</a:t>
            </a:r>
          </a:p>
          <a:p>
            <a:pPr algn="l" eaLnBrk="0" hangingPunct="0"/>
            <a:endParaRPr lang="en-US" sz="1000" dirty="0"/>
          </a:p>
          <a:p>
            <a:pPr algn="l" eaLnBrk="0" hangingPunct="0"/>
            <a:r>
              <a:rPr lang="en-US" sz="1000" i="1" dirty="0" err="1" smtClean="0"/>
              <a:t>Octupole</a:t>
            </a:r>
            <a:r>
              <a:rPr lang="en-US" sz="1000" i="1" dirty="0" smtClean="0"/>
              <a:t> is able to  straighten longitudinal phase space</a:t>
            </a:r>
            <a:endParaRPr lang="en-US" sz="1000" i="1" dirty="0"/>
          </a:p>
        </p:txBody>
      </p:sp>
      <p:sp>
        <p:nvSpPr>
          <p:cNvPr id="29" name="Line 41"/>
          <p:cNvSpPr>
            <a:spLocks noChangeShapeType="1"/>
          </p:cNvSpPr>
          <p:nvPr/>
        </p:nvSpPr>
        <p:spPr bwMode="auto">
          <a:xfrm flipV="1">
            <a:off x="8229600" y="2286000"/>
            <a:ext cx="762000" cy="914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0800" dir="2700000" algn="ctr" rotWithShape="0">
                    <a:schemeClr val="bg2">
                      <a:alpha val="75000"/>
                    </a:schemeClr>
                  </a:outerShdw>
                </a:effectLst>
              </a14:hiddenEffects>
            </a:ext>
          </a:extLst>
        </p:spPr>
        <p:txBody>
          <a:bodyPr wrap="square" lIns="91406" tIns="45704" rIns="91406" bIns="45704" anchor="ctr">
            <a:spAutoFit/>
          </a:bodyPr>
          <a:lstStyle/>
          <a:p>
            <a:endParaRPr lang="en-US"/>
          </a:p>
        </p:txBody>
      </p:sp>
      <p:sp>
        <p:nvSpPr>
          <p:cNvPr id="32" name="Line 41"/>
          <p:cNvSpPr>
            <a:spLocks noChangeShapeType="1"/>
          </p:cNvSpPr>
          <p:nvPr/>
        </p:nvSpPr>
        <p:spPr bwMode="auto">
          <a:xfrm flipV="1">
            <a:off x="914400" y="2631488"/>
            <a:ext cx="0" cy="304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0800" dir="2700000" algn="ctr" rotWithShape="0">
                    <a:schemeClr val="bg2">
                      <a:alpha val="75000"/>
                    </a:schemeClr>
                  </a:outerShdw>
                </a:effectLst>
              </a14:hiddenEffects>
            </a:ext>
          </a:extLst>
        </p:spPr>
        <p:txBody>
          <a:bodyPr wrap="square" lIns="91406" tIns="45704" rIns="91406" bIns="45704" anchor="ctr">
            <a:spAutoFit/>
          </a:bodyPr>
          <a:lstStyle/>
          <a:p>
            <a:endParaRPr lang="en-US"/>
          </a:p>
        </p:txBody>
      </p:sp>
      <p:sp>
        <p:nvSpPr>
          <p:cNvPr id="33" name="Rectangle 13"/>
          <p:cNvSpPr>
            <a:spLocks noChangeArrowheads="1"/>
          </p:cNvSpPr>
          <p:nvPr/>
        </p:nvSpPr>
        <p:spPr bwMode="auto">
          <a:xfrm>
            <a:off x="152400" y="1981200"/>
            <a:ext cx="1752600" cy="86174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50800" dir="2700000" algn="ctr" rotWithShape="0">
                    <a:schemeClr val="bg2">
                      <a:alpha val="75000"/>
                    </a:schemeClr>
                  </a:outerShdw>
                </a:effectLst>
              </a14:hiddenEffects>
            </a:ext>
          </a:extLst>
        </p:spPr>
        <p:txBody>
          <a:bodyPr wrap="square" lIns="91406" tIns="45704" rIns="91406" bIns="45704" anchor="ctr">
            <a:spAutoFit/>
          </a:bodyPr>
          <a:lstStyle/>
          <a:p>
            <a:pPr algn="l" eaLnBrk="0" hangingPunct="0"/>
            <a:r>
              <a:rPr lang="en-US" sz="1000" dirty="0" smtClean="0"/>
              <a:t>Initial:</a:t>
            </a:r>
          </a:p>
          <a:p>
            <a:pPr algn="l" eaLnBrk="0" hangingPunct="0"/>
            <a:r>
              <a:rPr lang="en-US" sz="1000" dirty="0" smtClean="0">
                <a:latin typeface="Symbol" pitchFamily="18" charset="2"/>
              </a:rPr>
              <a:t>e</a:t>
            </a:r>
            <a:r>
              <a:rPr lang="en-US" sz="1000" baseline="-25000" dirty="0" smtClean="0">
                <a:latin typeface="+mj-lt"/>
              </a:rPr>
              <a:t>x</a:t>
            </a:r>
            <a:r>
              <a:rPr lang="en-US" sz="1000" dirty="0" smtClean="0">
                <a:latin typeface="+mj-lt"/>
              </a:rPr>
              <a:t>= 0.15 </a:t>
            </a:r>
            <a:r>
              <a:rPr lang="en-US" sz="1000" dirty="0" smtClean="0">
                <a:latin typeface="Symbol" pitchFamily="18" charset="2"/>
              </a:rPr>
              <a:t>m</a:t>
            </a:r>
            <a:r>
              <a:rPr lang="en-US" sz="1000" dirty="0" smtClean="0">
                <a:latin typeface="+mj-lt"/>
              </a:rPr>
              <a:t>m   </a:t>
            </a:r>
            <a:r>
              <a:rPr lang="en-US" sz="1000" dirty="0" err="1" smtClean="0">
                <a:latin typeface="Symbol" pitchFamily="18" charset="2"/>
              </a:rPr>
              <a:t>s</a:t>
            </a:r>
            <a:r>
              <a:rPr lang="en-US" sz="1000" baseline="-25000" dirty="0" err="1" smtClean="0"/>
              <a:t>x</a:t>
            </a:r>
            <a:r>
              <a:rPr lang="en-US" sz="1000" dirty="0" smtClean="0"/>
              <a:t>= 386 </a:t>
            </a:r>
            <a:r>
              <a:rPr lang="en-US" sz="1000" dirty="0" smtClean="0">
                <a:latin typeface="Symbol" pitchFamily="18" charset="2"/>
              </a:rPr>
              <a:t>m</a:t>
            </a:r>
            <a:r>
              <a:rPr lang="en-US" sz="1000" dirty="0" smtClean="0"/>
              <a:t>m</a:t>
            </a:r>
          </a:p>
          <a:p>
            <a:pPr algn="l" eaLnBrk="0" hangingPunct="0"/>
            <a:r>
              <a:rPr lang="en-US" sz="1000" dirty="0" err="1" smtClean="0">
                <a:latin typeface="Symbol" pitchFamily="18" charset="2"/>
              </a:rPr>
              <a:t>e</a:t>
            </a:r>
            <a:r>
              <a:rPr lang="en-US" sz="1000" baseline="-25000" dirty="0" err="1" smtClean="0"/>
              <a:t>z</a:t>
            </a:r>
            <a:r>
              <a:rPr lang="en-US" sz="1000" dirty="0" smtClean="0"/>
              <a:t>= 92.6 </a:t>
            </a:r>
            <a:r>
              <a:rPr lang="en-US" sz="1000" dirty="0" smtClean="0">
                <a:latin typeface="Symbol" pitchFamily="18" charset="2"/>
              </a:rPr>
              <a:t>m</a:t>
            </a:r>
            <a:r>
              <a:rPr lang="en-US" sz="1000" dirty="0" smtClean="0"/>
              <a:t>m   </a:t>
            </a:r>
            <a:r>
              <a:rPr lang="en-US" sz="1000" dirty="0" err="1" smtClean="0">
                <a:latin typeface="Symbol" pitchFamily="18" charset="2"/>
              </a:rPr>
              <a:t>s</a:t>
            </a:r>
            <a:r>
              <a:rPr lang="en-US" sz="1000" baseline="-25000" dirty="0" err="1" smtClean="0"/>
              <a:t>z</a:t>
            </a:r>
            <a:r>
              <a:rPr lang="en-US" sz="1000" dirty="0" smtClean="0"/>
              <a:t>= 400 </a:t>
            </a:r>
            <a:r>
              <a:rPr lang="en-US" sz="1000" dirty="0" smtClean="0">
                <a:latin typeface="Symbol" pitchFamily="18" charset="2"/>
              </a:rPr>
              <a:t>m</a:t>
            </a:r>
            <a:r>
              <a:rPr lang="en-US" sz="1000" dirty="0" smtClean="0"/>
              <a:t>m</a:t>
            </a:r>
          </a:p>
          <a:p>
            <a:pPr algn="l" eaLnBrk="0" hangingPunct="0"/>
            <a:r>
              <a:rPr lang="en-US" sz="1000" dirty="0" smtClean="0"/>
              <a:t>(3-psec FWHM)          </a:t>
            </a:r>
            <a:endParaRPr lang="en-US" sz="1000" dirty="0" smtClean="0">
              <a:latin typeface="Symbol" pitchFamily="18" charset="2"/>
            </a:endParaRPr>
          </a:p>
          <a:p>
            <a:pPr algn="l" eaLnBrk="0" hangingPunct="0"/>
            <a:r>
              <a:rPr lang="en-US" sz="1000" dirty="0" smtClean="0">
                <a:latin typeface="+mj-lt"/>
              </a:rPr>
              <a:t>    </a:t>
            </a:r>
            <a:endParaRPr lang="en-US" sz="1000" dirty="0">
              <a:latin typeface="Symbol" pitchFamily="18" charset="2"/>
            </a:endParaRPr>
          </a:p>
        </p:txBody>
      </p:sp>
      <p:sp>
        <p:nvSpPr>
          <p:cNvPr id="39" name="Line 41"/>
          <p:cNvSpPr>
            <a:spLocks noChangeShapeType="1"/>
          </p:cNvSpPr>
          <p:nvPr/>
        </p:nvSpPr>
        <p:spPr bwMode="auto">
          <a:xfrm>
            <a:off x="4038600" y="1524000"/>
            <a:ext cx="76200" cy="152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0800" dir="2700000" algn="ctr" rotWithShape="0">
                    <a:schemeClr val="bg2">
                      <a:alpha val="75000"/>
                    </a:schemeClr>
                  </a:outerShdw>
                </a:effectLst>
              </a14:hiddenEffects>
            </a:ext>
          </a:extLst>
        </p:spPr>
        <p:txBody>
          <a:bodyPr wrap="square" lIns="91406" tIns="45704" rIns="91406" bIns="45704" anchor="ctr">
            <a:spAutoFit/>
          </a:bodyPr>
          <a:lstStyle/>
          <a:p>
            <a:endParaRPr lang="en-US"/>
          </a:p>
        </p:txBody>
      </p:sp>
      <p:sp>
        <p:nvSpPr>
          <p:cNvPr id="42" name="Rectangle 13"/>
          <p:cNvSpPr>
            <a:spLocks noChangeArrowheads="1"/>
          </p:cNvSpPr>
          <p:nvPr/>
        </p:nvSpPr>
        <p:spPr bwMode="auto">
          <a:xfrm>
            <a:off x="1600200" y="5715000"/>
            <a:ext cx="1752600" cy="5539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50800" dir="2700000" algn="ctr" rotWithShape="0">
                    <a:schemeClr val="bg2">
                      <a:alpha val="75000"/>
                    </a:schemeClr>
                  </a:outerShdw>
                </a:effectLst>
              </a14:hiddenEffects>
            </a:ext>
          </a:extLst>
        </p:spPr>
        <p:txBody>
          <a:bodyPr wrap="square" lIns="91406" tIns="45704" rIns="91406" bIns="45704" anchor="ctr">
            <a:spAutoFit/>
          </a:bodyPr>
          <a:lstStyle/>
          <a:p>
            <a:pPr algn="l" eaLnBrk="0" hangingPunct="0"/>
            <a:r>
              <a:rPr lang="en-US" sz="1000" dirty="0" smtClean="0"/>
              <a:t>After 1</a:t>
            </a:r>
            <a:r>
              <a:rPr lang="en-US" sz="1000" baseline="30000" dirty="0" smtClean="0"/>
              <a:t>st</a:t>
            </a:r>
            <a:r>
              <a:rPr lang="en-US" sz="1000" dirty="0" smtClean="0"/>
              <a:t> EEX:</a:t>
            </a:r>
          </a:p>
          <a:p>
            <a:pPr algn="l" eaLnBrk="0" hangingPunct="0"/>
            <a:r>
              <a:rPr lang="en-US" sz="1000" dirty="0" smtClean="0">
                <a:latin typeface="Symbol" pitchFamily="18" charset="2"/>
              </a:rPr>
              <a:t>e</a:t>
            </a:r>
            <a:r>
              <a:rPr lang="en-US" sz="1000" baseline="-25000" dirty="0" smtClean="0">
                <a:latin typeface="+mj-lt"/>
              </a:rPr>
              <a:t>x</a:t>
            </a:r>
            <a:r>
              <a:rPr lang="en-US" sz="1000" dirty="0" smtClean="0">
                <a:latin typeface="+mj-lt"/>
              </a:rPr>
              <a:t>=</a:t>
            </a:r>
            <a:r>
              <a:rPr lang="en-US" sz="1000" dirty="0" smtClean="0"/>
              <a:t> 92.7 </a:t>
            </a:r>
            <a:r>
              <a:rPr lang="en-US" sz="1000" dirty="0" smtClean="0">
                <a:latin typeface="Symbol" pitchFamily="18" charset="2"/>
              </a:rPr>
              <a:t>m</a:t>
            </a:r>
            <a:r>
              <a:rPr lang="en-US" sz="1000" dirty="0" smtClean="0">
                <a:latin typeface="+mj-lt"/>
              </a:rPr>
              <a:t>m   </a:t>
            </a:r>
            <a:r>
              <a:rPr lang="en-US" sz="1000" dirty="0" err="1" smtClean="0">
                <a:latin typeface="Symbol" pitchFamily="18" charset="2"/>
              </a:rPr>
              <a:t>s</a:t>
            </a:r>
            <a:r>
              <a:rPr lang="en-US" sz="1000" baseline="-25000" dirty="0" err="1" smtClean="0"/>
              <a:t>x</a:t>
            </a:r>
            <a:r>
              <a:rPr lang="en-US" sz="1000" dirty="0" smtClean="0"/>
              <a:t>= 5060 </a:t>
            </a:r>
            <a:r>
              <a:rPr lang="en-US" sz="1000" dirty="0" smtClean="0">
                <a:latin typeface="Symbol" pitchFamily="18" charset="2"/>
              </a:rPr>
              <a:t>m</a:t>
            </a:r>
            <a:r>
              <a:rPr lang="en-US" sz="1000" dirty="0" smtClean="0"/>
              <a:t>m</a:t>
            </a:r>
          </a:p>
          <a:p>
            <a:pPr algn="l" eaLnBrk="0" hangingPunct="0"/>
            <a:r>
              <a:rPr lang="en-US" sz="1000" dirty="0" err="1" smtClean="0">
                <a:latin typeface="Symbol" pitchFamily="18" charset="2"/>
              </a:rPr>
              <a:t>e</a:t>
            </a:r>
            <a:r>
              <a:rPr lang="en-US" sz="1000" baseline="-25000" dirty="0" err="1" smtClean="0"/>
              <a:t>z</a:t>
            </a:r>
            <a:r>
              <a:rPr lang="en-US" sz="1000" dirty="0" smtClean="0"/>
              <a:t>= 0.169 </a:t>
            </a:r>
            <a:r>
              <a:rPr lang="en-US" sz="1000" dirty="0" smtClean="0">
                <a:latin typeface="Symbol" pitchFamily="18" charset="2"/>
              </a:rPr>
              <a:t>m</a:t>
            </a:r>
            <a:r>
              <a:rPr lang="en-US" sz="1000" dirty="0" smtClean="0"/>
              <a:t>m   </a:t>
            </a:r>
            <a:r>
              <a:rPr lang="en-US" sz="1000" dirty="0" err="1" smtClean="0">
                <a:latin typeface="Symbol" pitchFamily="18" charset="2"/>
              </a:rPr>
              <a:t>s</a:t>
            </a:r>
            <a:r>
              <a:rPr lang="en-US" sz="1000" baseline="-25000" dirty="0" err="1" smtClean="0"/>
              <a:t>z</a:t>
            </a:r>
            <a:r>
              <a:rPr lang="en-US" sz="1000" dirty="0" smtClean="0"/>
              <a:t>= 25.2 </a:t>
            </a:r>
            <a:r>
              <a:rPr lang="en-US" sz="1000" dirty="0" smtClean="0">
                <a:latin typeface="Symbol" pitchFamily="18" charset="2"/>
              </a:rPr>
              <a:t>m</a:t>
            </a:r>
            <a:r>
              <a:rPr lang="en-US" sz="1000" dirty="0" smtClean="0"/>
              <a:t>m</a:t>
            </a:r>
            <a:r>
              <a:rPr lang="en-US" sz="1000" dirty="0" smtClean="0">
                <a:latin typeface="+mj-lt"/>
              </a:rPr>
              <a:t>    </a:t>
            </a:r>
            <a:endParaRPr lang="en-US" sz="1000" dirty="0">
              <a:latin typeface="Symbol" pitchFamily="18" charset="2"/>
            </a:endParaRPr>
          </a:p>
        </p:txBody>
      </p:sp>
      <p:sp>
        <p:nvSpPr>
          <p:cNvPr id="43" name="Rectangle 13"/>
          <p:cNvSpPr>
            <a:spLocks noChangeArrowheads="1"/>
          </p:cNvSpPr>
          <p:nvPr/>
        </p:nvSpPr>
        <p:spPr bwMode="auto">
          <a:xfrm>
            <a:off x="4876800" y="5486400"/>
            <a:ext cx="1752600" cy="553966"/>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50800" dir="2700000" algn="ctr" rotWithShape="0">
                    <a:schemeClr val="bg2">
                      <a:alpha val="75000"/>
                    </a:schemeClr>
                  </a:outerShdw>
                </a:effectLst>
              </a14:hiddenEffects>
            </a:ext>
          </a:extLst>
        </p:spPr>
        <p:txBody>
          <a:bodyPr wrap="square" lIns="91406" tIns="45704" rIns="91406" bIns="45704" anchor="ctr">
            <a:spAutoFit/>
          </a:bodyPr>
          <a:lstStyle/>
          <a:p>
            <a:pPr algn="l" eaLnBrk="0" hangingPunct="0"/>
            <a:r>
              <a:rPr lang="en-US" sz="1000" dirty="0" smtClean="0"/>
              <a:t>Before 2</a:t>
            </a:r>
            <a:r>
              <a:rPr lang="en-US" sz="1000" baseline="30000" dirty="0" smtClean="0"/>
              <a:t>nd</a:t>
            </a:r>
            <a:r>
              <a:rPr lang="en-US" sz="1000" dirty="0" smtClean="0"/>
              <a:t> EEX:</a:t>
            </a:r>
          </a:p>
          <a:p>
            <a:pPr algn="l" eaLnBrk="0" hangingPunct="0"/>
            <a:r>
              <a:rPr lang="en-US" sz="1000" dirty="0" smtClean="0">
                <a:latin typeface="Symbol" pitchFamily="18" charset="2"/>
              </a:rPr>
              <a:t>e</a:t>
            </a:r>
            <a:r>
              <a:rPr lang="en-US" sz="1000" baseline="-25000" dirty="0" smtClean="0">
                <a:latin typeface="+mj-lt"/>
              </a:rPr>
              <a:t>x</a:t>
            </a:r>
            <a:r>
              <a:rPr lang="en-US" sz="1000" dirty="0" smtClean="0">
                <a:latin typeface="+mj-lt"/>
              </a:rPr>
              <a:t>=</a:t>
            </a:r>
            <a:r>
              <a:rPr lang="en-US" sz="1000" dirty="0" smtClean="0"/>
              <a:t> 47.8 </a:t>
            </a:r>
            <a:r>
              <a:rPr lang="en-US" sz="1000" dirty="0" smtClean="0">
                <a:latin typeface="Symbol" pitchFamily="18" charset="2"/>
              </a:rPr>
              <a:t>m</a:t>
            </a:r>
            <a:r>
              <a:rPr lang="en-US" sz="1000" dirty="0" smtClean="0">
                <a:latin typeface="+mj-lt"/>
              </a:rPr>
              <a:t>m   </a:t>
            </a:r>
            <a:r>
              <a:rPr lang="en-US" sz="1000" dirty="0" err="1" smtClean="0">
                <a:latin typeface="Symbol" pitchFamily="18" charset="2"/>
              </a:rPr>
              <a:t>s</a:t>
            </a:r>
            <a:r>
              <a:rPr lang="en-US" sz="1000" baseline="-25000" dirty="0" err="1" smtClean="0"/>
              <a:t>x</a:t>
            </a:r>
            <a:r>
              <a:rPr lang="en-US" sz="1000" dirty="0" smtClean="0"/>
              <a:t>= 75 </a:t>
            </a:r>
            <a:r>
              <a:rPr lang="en-US" sz="1000" dirty="0" smtClean="0">
                <a:latin typeface="Symbol" pitchFamily="18" charset="2"/>
              </a:rPr>
              <a:t>m</a:t>
            </a:r>
            <a:r>
              <a:rPr lang="en-US" sz="1000" dirty="0" smtClean="0"/>
              <a:t>m</a:t>
            </a:r>
          </a:p>
          <a:p>
            <a:pPr algn="l" eaLnBrk="0" hangingPunct="0"/>
            <a:r>
              <a:rPr lang="en-US" sz="1000" dirty="0" err="1" smtClean="0">
                <a:latin typeface="Symbol" pitchFamily="18" charset="2"/>
              </a:rPr>
              <a:t>e</a:t>
            </a:r>
            <a:r>
              <a:rPr lang="en-US" sz="1000" baseline="-25000" dirty="0" err="1" smtClean="0"/>
              <a:t>z</a:t>
            </a:r>
            <a:r>
              <a:rPr lang="en-US" sz="1000" dirty="0" smtClean="0"/>
              <a:t>= 0.155 </a:t>
            </a:r>
            <a:r>
              <a:rPr lang="en-US" sz="1000" dirty="0" smtClean="0">
                <a:latin typeface="Symbol" pitchFamily="18" charset="2"/>
              </a:rPr>
              <a:t>m</a:t>
            </a:r>
            <a:r>
              <a:rPr lang="en-US" sz="1000" dirty="0" smtClean="0"/>
              <a:t>m   </a:t>
            </a:r>
            <a:r>
              <a:rPr lang="en-US" sz="1000" dirty="0" err="1" smtClean="0">
                <a:latin typeface="Symbol" pitchFamily="18" charset="2"/>
              </a:rPr>
              <a:t>s</a:t>
            </a:r>
            <a:r>
              <a:rPr lang="en-US" sz="1000" baseline="-25000" dirty="0" err="1" smtClean="0"/>
              <a:t>z</a:t>
            </a:r>
            <a:r>
              <a:rPr lang="en-US" sz="1000" dirty="0" smtClean="0"/>
              <a:t>= 25.2 </a:t>
            </a:r>
            <a:r>
              <a:rPr lang="en-US" sz="1000" dirty="0" smtClean="0">
                <a:latin typeface="Symbol" pitchFamily="18" charset="2"/>
              </a:rPr>
              <a:t>m</a:t>
            </a:r>
            <a:r>
              <a:rPr lang="en-US" sz="1000" dirty="0" smtClean="0"/>
              <a:t>m</a:t>
            </a:r>
            <a:r>
              <a:rPr lang="en-US" sz="1000" dirty="0" smtClean="0">
                <a:latin typeface="+mj-lt"/>
              </a:rPr>
              <a:t>    </a:t>
            </a:r>
            <a:endParaRPr lang="en-US" sz="1000" dirty="0">
              <a:latin typeface="Symbol" pitchFamily="18" charset="2"/>
            </a:endParaRPr>
          </a:p>
        </p:txBody>
      </p:sp>
      <p:sp>
        <p:nvSpPr>
          <p:cNvPr id="44" name="Rectangle 13"/>
          <p:cNvSpPr>
            <a:spLocks noChangeArrowheads="1"/>
          </p:cNvSpPr>
          <p:nvPr/>
        </p:nvSpPr>
        <p:spPr bwMode="auto">
          <a:xfrm>
            <a:off x="6477000" y="5715000"/>
            <a:ext cx="2667000" cy="5539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50800" dir="2700000" algn="ctr" rotWithShape="0">
                    <a:schemeClr val="bg2">
                      <a:alpha val="75000"/>
                    </a:schemeClr>
                  </a:outerShdw>
                </a:effectLst>
              </a14:hiddenEffects>
            </a:ext>
          </a:extLst>
        </p:spPr>
        <p:txBody>
          <a:bodyPr wrap="square" lIns="91406" tIns="45704" rIns="91406" bIns="45704" anchor="ctr">
            <a:spAutoFit/>
          </a:bodyPr>
          <a:lstStyle/>
          <a:p>
            <a:pPr algn="l" eaLnBrk="0" hangingPunct="0"/>
            <a:r>
              <a:rPr lang="en-US" sz="1000" dirty="0" smtClean="0"/>
              <a:t>After 2</a:t>
            </a:r>
            <a:r>
              <a:rPr lang="en-US" sz="1000" baseline="30000" dirty="0" smtClean="0"/>
              <a:t>nd</a:t>
            </a:r>
            <a:r>
              <a:rPr lang="en-US" sz="1000" dirty="0" smtClean="0"/>
              <a:t> EEX:</a:t>
            </a:r>
          </a:p>
          <a:p>
            <a:pPr algn="l" eaLnBrk="0" hangingPunct="0"/>
            <a:r>
              <a:rPr lang="en-US" sz="1000" dirty="0" smtClean="0">
                <a:latin typeface="Symbol" pitchFamily="18" charset="2"/>
              </a:rPr>
              <a:t>e</a:t>
            </a:r>
            <a:r>
              <a:rPr lang="en-US" sz="1000" baseline="-25000" dirty="0" smtClean="0">
                <a:latin typeface="+mj-lt"/>
              </a:rPr>
              <a:t>x</a:t>
            </a:r>
            <a:r>
              <a:rPr lang="en-US" sz="1000" dirty="0" smtClean="0">
                <a:latin typeface="+mj-lt"/>
              </a:rPr>
              <a:t>=</a:t>
            </a:r>
            <a:r>
              <a:rPr lang="en-US" sz="1000" dirty="0" smtClean="0"/>
              <a:t> 0.170 </a:t>
            </a:r>
            <a:r>
              <a:rPr lang="en-US" sz="1000" dirty="0" smtClean="0">
                <a:latin typeface="Symbol" pitchFamily="18" charset="2"/>
              </a:rPr>
              <a:t>m</a:t>
            </a:r>
            <a:r>
              <a:rPr lang="en-US" sz="1000" dirty="0" smtClean="0">
                <a:latin typeface="+mj-lt"/>
              </a:rPr>
              <a:t>m   </a:t>
            </a:r>
            <a:r>
              <a:rPr lang="en-US" sz="1000" dirty="0" err="1" smtClean="0">
                <a:latin typeface="Symbol" pitchFamily="18" charset="2"/>
              </a:rPr>
              <a:t>s</a:t>
            </a:r>
            <a:r>
              <a:rPr lang="en-US" sz="1000" baseline="-25000" dirty="0" err="1" smtClean="0"/>
              <a:t>x</a:t>
            </a:r>
            <a:r>
              <a:rPr lang="en-US" sz="1000" dirty="0" smtClean="0"/>
              <a:t>= 318 </a:t>
            </a:r>
            <a:r>
              <a:rPr lang="en-US" sz="1000" dirty="0" smtClean="0">
                <a:latin typeface="Symbol" pitchFamily="18" charset="2"/>
              </a:rPr>
              <a:t>m</a:t>
            </a:r>
            <a:r>
              <a:rPr lang="en-US" sz="1000" dirty="0" smtClean="0"/>
              <a:t>m</a:t>
            </a:r>
          </a:p>
          <a:p>
            <a:pPr algn="l" eaLnBrk="0" hangingPunct="0"/>
            <a:r>
              <a:rPr lang="en-US" sz="1000" dirty="0" err="1" smtClean="0">
                <a:latin typeface="Symbol" pitchFamily="18" charset="2"/>
              </a:rPr>
              <a:t>e</a:t>
            </a:r>
            <a:r>
              <a:rPr lang="en-US" sz="1000" baseline="-25000" dirty="0" err="1" smtClean="0"/>
              <a:t>z</a:t>
            </a:r>
            <a:r>
              <a:rPr lang="en-US" sz="1000" dirty="0" smtClean="0"/>
              <a:t>= 47.8 </a:t>
            </a:r>
            <a:r>
              <a:rPr lang="en-US" sz="1000" dirty="0" smtClean="0">
                <a:latin typeface="Symbol" pitchFamily="18" charset="2"/>
              </a:rPr>
              <a:t>m</a:t>
            </a:r>
            <a:r>
              <a:rPr lang="en-US" sz="1000" dirty="0" smtClean="0"/>
              <a:t>m   </a:t>
            </a:r>
            <a:r>
              <a:rPr lang="en-US" sz="1000" dirty="0" err="1" smtClean="0">
                <a:latin typeface="Symbol" pitchFamily="18" charset="2"/>
              </a:rPr>
              <a:t>s</a:t>
            </a:r>
            <a:r>
              <a:rPr lang="en-US" sz="1000" baseline="-25000" dirty="0" err="1" smtClean="0"/>
              <a:t>z</a:t>
            </a:r>
            <a:r>
              <a:rPr lang="en-US" sz="1000" dirty="0" smtClean="0"/>
              <a:t>= 4.33 </a:t>
            </a:r>
            <a:r>
              <a:rPr lang="en-US" sz="1000" dirty="0" smtClean="0">
                <a:latin typeface="Symbol" pitchFamily="18" charset="2"/>
              </a:rPr>
              <a:t>m</a:t>
            </a:r>
            <a:r>
              <a:rPr lang="en-US" sz="1000" dirty="0" smtClean="0"/>
              <a:t>m (30 </a:t>
            </a:r>
            <a:r>
              <a:rPr lang="en-US" sz="1000" dirty="0" err="1" smtClean="0"/>
              <a:t>fsec</a:t>
            </a:r>
            <a:r>
              <a:rPr lang="en-US" sz="1000" dirty="0" smtClean="0"/>
              <a:t> FWHM)</a:t>
            </a:r>
            <a:r>
              <a:rPr lang="en-US" sz="1000" dirty="0" smtClean="0">
                <a:latin typeface="+mj-lt"/>
              </a:rPr>
              <a:t>    </a:t>
            </a:r>
            <a:endParaRPr lang="en-US" sz="1000" dirty="0">
              <a:latin typeface="Symbol" pitchFamily="18" charset="2"/>
            </a:endParaRPr>
          </a:p>
        </p:txBody>
      </p:sp>
      <p:sp>
        <p:nvSpPr>
          <p:cNvPr id="47" name="Oval 46"/>
          <p:cNvSpPr/>
          <p:nvPr/>
        </p:nvSpPr>
        <p:spPr bwMode="auto">
          <a:xfrm rot="5400000">
            <a:off x="3854923" y="1783877"/>
            <a:ext cx="800101" cy="432747"/>
          </a:xfrm>
          <a:prstGeom prst="ellipse">
            <a:avLst/>
          </a:prstGeom>
          <a:solidFill>
            <a:srgbClr val="7030A0"/>
          </a:solidFill>
          <a:ln w="12700" cap="flat" cmpd="sng" algn="ctr">
            <a:noFill/>
            <a:prstDash val="solid"/>
            <a:round/>
            <a:headEnd type="none" w="med" len="med"/>
            <a:tailEnd type="none" w="med" len="med"/>
          </a:ln>
          <a:effectLst/>
        </p:spPr>
        <p:txBody>
          <a:bodyPr vert="horz" wrap="square" lIns="91406" tIns="45704" rIns="91406" bIns="45704"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48" name="Rectangle 13"/>
          <p:cNvSpPr>
            <a:spLocks noChangeArrowheads="1"/>
          </p:cNvSpPr>
          <p:nvPr/>
        </p:nvSpPr>
        <p:spPr bwMode="auto">
          <a:xfrm>
            <a:off x="3429000" y="1372344"/>
            <a:ext cx="838200" cy="2461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50800" dir="2700000" algn="ctr" rotWithShape="0">
                    <a:schemeClr val="bg2">
                      <a:alpha val="75000"/>
                    </a:schemeClr>
                  </a:outerShdw>
                </a:effectLst>
              </a14:hiddenEffects>
            </a:ext>
          </a:extLst>
        </p:spPr>
        <p:txBody>
          <a:bodyPr wrap="square" lIns="91406" tIns="45704" rIns="91406" bIns="45704" anchor="ctr">
            <a:spAutoFit/>
          </a:bodyPr>
          <a:lstStyle/>
          <a:p>
            <a:pPr algn="l" eaLnBrk="0" hangingPunct="0"/>
            <a:r>
              <a:rPr lang="en-US" sz="1000" dirty="0" err="1" smtClean="0"/>
              <a:t>Octupole</a:t>
            </a:r>
            <a:endParaRPr lang="en-US" sz="1000" dirty="0"/>
          </a:p>
        </p:txBody>
      </p:sp>
      <p:pic>
        <p:nvPicPr>
          <p:cNvPr id="49" name="Picture 48" descr="x1.TIF"/>
          <p:cNvPicPr>
            <a:picLocks noChangeAspect="1"/>
          </p:cNvPicPr>
          <p:nvPr/>
        </p:nvPicPr>
        <p:blipFill>
          <a:blip r:embed="rId3" cstate="print"/>
          <a:srcRect l="7778" t="17778" r="8889" b="4444"/>
          <a:stretch>
            <a:fillRect/>
          </a:stretch>
        </p:blipFill>
        <p:spPr>
          <a:xfrm>
            <a:off x="152400" y="2971800"/>
            <a:ext cx="1469572" cy="1371600"/>
          </a:xfrm>
          <a:prstGeom prst="rect">
            <a:avLst/>
          </a:prstGeom>
        </p:spPr>
      </p:pic>
      <p:pic>
        <p:nvPicPr>
          <p:cNvPr id="51" name="Picture 50" descr="x2.TIF"/>
          <p:cNvPicPr>
            <a:picLocks noChangeAspect="1"/>
          </p:cNvPicPr>
          <p:nvPr/>
        </p:nvPicPr>
        <p:blipFill>
          <a:blip r:embed="rId4" cstate="print"/>
          <a:srcRect l="7778" t="17778" r="10000" b="4444"/>
          <a:stretch>
            <a:fillRect/>
          </a:stretch>
        </p:blipFill>
        <p:spPr>
          <a:xfrm>
            <a:off x="1752600" y="2971800"/>
            <a:ext cx="1447800" cy="1369541"/>
          </a:xfrm>
          <a:prstGeom prst="rect">
            <a:avLst/>
          </a:prstGeom>
        </p:spPr>
      </p:pic>
      <p:pic>
        <p:nvPicPr>
          <p:cNvPr id="53" name="Picture 52" descr="x3.TIF"/>
          <p:cNvPicPr>
            <a:picLocks noChangeAspect="1"/>
          </p:cNvPicPr>
          <p:nvPr/>
        </p:nvPicPr>
        <p:blipFill>
          <a:blip r:embed="rId5" cstate="print"/>
          <a:srcRect l="7778" t="17778" r="11111" b="4444"/>
          <a:stretch>
            <a:fillRect/>
          </a:stretch>
        </p:blipFill>
        <p:spPr>
          <a:xfrm>
            <a:off x="3200400" y="2743200"/>
            <a:ext cx="1430383" cy="1371600"/>
          </a:xfrm>
          <a:prstGeom prst="rect">
            <a:avLst/>
          </a:prstGeom>
        </p:spPr>
      </p:pic>
      <p:pic>
        <p:nvPicPr>
          <p:cNvPr id="55" name="Picture 54" descr="x4.TIF"/>
          <p:cNvPicPr>
            <a:picLocks noChangeAspect="1"/>
          </p:cNvPicPr>
          <p:nvPr/>
        </p:nvPicPr>
        <p:blipFill>
          <a:blip r:embed="rId6" cstate="print"/>
          <a:srcRect l="7778" t="17778" r="10000" b="4444"/>
          <a:stretch>
            <a:fillRect/>
          </a:stretch>
        </p:blipFill>
        <p:spPr>
          <a:xfrm>
            <a:off x="4648200" y="2743200"/>
            <a:ext cx="1449977" cy="1371600"/>
          </a:xfrm>
          <a:prstGeom prst="rect">
            <a:avLst/>
          </a:prstGeom>
        </p:spPr>
      </p:pic>
      <p:pic>
        <p:nvPicPr>
          <p:cNvPr id="57" name="Picture 56" descr="x5.TIF"/>
          <p:cNvPicPr>
            <a:picLocks noChangeAspect="1"/>
          </p:cNvPicPr>
          <p:nvPr/>
        </p:nvPicPr>
        <p:blipFill>
          <a:blip r:embed="rId7" cstate="print"/>
          <a:srcRect l="7778" t="17778" r="10000" b="4444"/>
          <a:stretch>
            <a:fillRect/>
          </a:stretch>
        </p:blipFill>
        <p:spPr>
          <a:xfrm>
            <a:off x="6248400" y="2895600"/>
            <a:ext cx="1449977" cy="1371600"/>
          </a:xfrm>
          <a:prstGeom prst="rect">
            <a:avLst/>
          </a:prstGeom>
        </p:spPr>
      </p:pic>
      <p:sp>
        <p:nvSpPr>
          <p:cNvPr id="60" name="Rectangle 13"/>
          <p:cNvSpPr>
            <a:spLocks noChangeArrowheads="1"/>
          </p:cNvSpPr>
          <p:nvPr/>
        </p:nvSpPr>
        <p:spPr bwMode="auto">
          <a:xfrm>
            <a:off x="3200400" y="5486400"/>
            <a:ext cx="1752600" cy="553966"/>
          </a:xfrm>
          <a:prstGeom prst="rect">
            <a:avLst/>
          </a:prstGeom>
          <a:no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50800" dir="2700000" algn="ctr" rotWithShape="0">
                    <a:schemeClr val="bg2">
                      <a:alpha val="75000"/>
                    </a:schemeClr>
                  </a:outerShdw>
                </a:effectLst>
              </a14:hiddenEffects>
            </a:ext>
          </a:extLst>
        </p:spPr>
        <p:txBody>
          <a:bodyPr wrap="square" lIns="91406" tIns="45704" rIns="91406" bIns="45704" anchor="ctr">
            <a:spAutoFit/>
          </a:bodyPr>
          <a:lstStyle/>
          <a:p>
            <a:pPr algn="l" eaLnBrk="0" hangingPunct="0"/>
            <a:r>
              <a:rPr lang="en-US" sz="1000" dirty="0" smtClean="0"/>
              <a:t>After </a:t>
            </a:r>
            <a:r>
              <a:rPr lang="en-US" sz="1000" dirty="0" err="1" smtClean="0"/>
              <a:t>octupole</a:t>
            </a:r>
            <a:r>
              <a:rPr lang="en-US" sz="1000" dirty="0" smtClean="0"/>
              <a:t>:</a:t>
            </a:r>
          </a:p>
          <a:p>
            <a:pPr algn="l" eaLnBrk="0" hangingPunct="0"/>
            <a:r>
              <a:rPr lang="en-US" sz="1000" dirty="0" smtClean="0">
                <a:latin typeface="Symbol" pitchFamily="18" charset="2"/>
              </a:rPr>
              <a:t>e</a:t>
            </a:r>
            <a:r>
              <a:rPr lang="en-US" sz="1000" baseline="-25000" dirty="0" smtClean="0">
                <a:latin typeface="+mj-lt"/>
              </a:rPr>
              <a:t>x</a:t>
            </a:r>
            <a:r>
              <a:rPr lang="en-US" sz="1000" dirty="0" smtClean="0">
                <a:latin typeface="+mj-lt"/>
              </a:rPr>
              <a:t>=</a:t>
            </a:r>
            <a:r>
              <a:rPr lang="en-US" sz="1000" dirty="0" smtClean="0"/>
              <a:t> 47.8 </a:t>
            </a:r>
            <a:r>
              <a:rPr lang="en-US" sz="1000" dirty="0" smtClean="0">
                <a:latin typeface="Symbol" pitchFamily="18" charset="2"/>
              </a:rPr>
              <a:t>m</a:t>
            </a:r>
            <a:r>
              <a:rPr lang="en-US" sz="1000" dirty="0" smtClean="0">
                <a:latin typeface="+mj-lt"/>
              </a:rPr>
              <a:t>m   </a:t>
            </a:r>
            <a:r>
              <a:rPr lang="en-US" sz="1000" dirty="0" err="1" smtClean="0">
                <a:latin typeface="Symbol" pitchFamily="18" charset="2"/>
              </a:rPr>
              <a:t>s</a:t>
            </a:r>
            <a:r>
              <a:rPr lang="en-US" sz="1000" baseline="-25000" dirty="0" err="1" smtClean="0"/>
              <a:t>x</a:t>
            </a:r>
            <a:r>
              <a:rPr lang="en-US" sz="1000" dirty="0" smtClean="0"/>
              <a:t>= 5060 </a:t>
            </a:r>
            <a:r>
              <a:rPr lang="en-US" sz="1000" dirty="0" smtClean="0">
                <a:latin typeface="Symbol" pitchFamily="18" charset="2"/>
              </a:rPr>
              <a:t>m</a:t>
            </a:r>
            <a:r>
              <a:rPr lang="en-US" sz="1000" dirty="0" smtClean="0"/>
              <a:t>m</a:t>
            </a:r>
          </a:p>
          <a:p>
            <a:pPr algn="l" eaLnBrk="0" hangingPunct="0"/>
            <a:r>
              <a:rPr lang="en-US" sz="1000" dirty="0" err="1" smtClean="0">
                <a:latin typeface="Symbol" pitchFamily="18" charset="2"/>
              </a:rPr>
              <a:t>e</a:t>
            </a:r>
            <a:r>
              <a:rPr lang="en-US" sz="1000" baseline="-25000" dirty="0" err="1" smtClean="0"/>
              <a:t>z</a:t>
            </a:r>
            <a:r>
              <a:rPr lang="en-US" sz="1000" dirty="0" smtClean="0"/>
              <a:t>= 0.155 </a:t>
            </a:r>
            <a:r>
              <a:rPr lang="en-US" sz="1000" dirty="0" smtClean="0">
                <a:latin typeface="Symbol" pitchFamily="18" charset="2"/>
              </a:rPr>
              <a:t>m</a:t>
            </a:r>
            <a:r>
              <a:rPr lang="en-US" sz="1000" dirty="0" smtClean="0"/>
              <a:t>m   </a:t>
            </a:r>
            <a:r>
              <a:rPr lang="en-US" sz="1000" dirty="0" err="1" smtClean="0">
                <a:latin typeface="Symbol" pitchFamily="18" charset="2"/>
              </a:rPr>
              <a:t>s</a:t>
            </a:r>
            <a:r>
              <a:rPr lang="en-US" sz="1000" baseline="-25000" dirty="0" err="1" smtClean="0"/>
              <a:t>z</a:t>
            </a:r>
            <a:r>
              <a:rPr lang="en-US" sz="1000" dirty="0" smtClean="0"/>
              <a:t>= 25.2 </a:t>
            </a:r>
            <a:r>
              <a:rPr lang="en-US" sz="1000" dirty="0" smtClean="0">
                <a:latin typeface="Symbol" pitchFamily="18" charset="2"/>
              </a:rPr>
              <a:t>m</a:t>
            </a:r>
            <a:r>
              <a:rPr lang="en-US" sz="1000" dirty="0" smtClean="0"/>
              <a:t>m</a:t>
            </a:r>
            <a:r>
              <a:rPr lang="en-US" sz="1000" dirty="0" smtClean="0">
                <a:latin typeface="+mj-lt"/>
              </a:rPr>
              <a:t>    </a:t>
            </a:r>
            <a:endParaRPr lang="en-US" sz="1000" dirty="0">
              <a:latin typeface="Symbol" pitchFamily="18" charset="2"/>
            </a:endParaRPr>
          </a:p>
        </p:txBody>
      </p:sp>
      <p:sp>
        <p:nvSpPr>
          <p:cNvPr id="61" name="Line 41"/>
          <p:cNvSpPr>
            <a:spLocks noChangeShapeType="1"/>
          </p:cNvSpPr>
          <p:nvPr/>
        </p:nvSpPr>
        <p:spPr bwMode="auto">
          <a:xfrm flipV="1">
            <a:off x="2667000" y="1981200"/>
            <a:ext cx="1371600" cy="914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0800" dir="2700000" algn="ctr" rotWithShape="0">
                    <a:schemeClr val="bg2">
                      <a:alpha val="75000"/>
                    </a:schemeClr>
                  </a:outerShdw>
                </a:effectLst>
              </a14:hiddenEffects>
            </a:ext>
          </a:extLst>
        </p:spPr>
        <p:txBody>
          <a:bodyPr wrap="square" lIns="91406" tIns="45704" rIns="91406" bIns="45704" anchor="ctr">
            <a:spAutoFit/>
          </a:bodyPr>
          <a:lstStyle/>
          <a:p>
            <a:endParaRPr lang="en-US"/>
          </a:p>
        </p:txBody>
      </p:sp>
      <p:sp>
        <p:nvSpPr>
          <p:cNvPr id="62" name="Line 41"/>
          <p:cNvSpPr>
            <a:spLocks noChangeShapeType="1"/>
          </p:cNvSpPr>
          <p:nvPr/>
        </p:nvSpPr>
        <p:spPr bwMode="auto">
          <a:xfrm flipV="1">
            <a:off x="4191000" y="1981200"/>
            <a:ext cx="304800" cy="762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0800" dir="2700000" algn="ctr" rotWithShape="0">
                    <a:schemeClr val="bg2">
                      <a:alpha val="75000"/>
                    </a:schemeClr>
                  </a:outerShdw>
                </a:effectLst>
              </a14:hiddenEffects>
            </a:ext>
          </a:extLst>
        </p:spPr>
        <p:txBody>
          <a:bodyPr wrap="square" lIns="91406" tIns="45704" rIns="91406" bIns="45704" anchor="ctr">
            <a:spAutoFit/>
          </a:bodyPr>
          <a:lstStyle/>
          <a:p>
            <a:endParaRPr lang="en-US"/>
          </a:p>
        </p:txBody>
      </p:sp>
      <p:sp>
        <p:nvSpPr>
          <p:cNvPr id="63" name="Line 41"/>
          <p:cNvSpPr>
            <a:spLocks noChangeShapeType="1"/>
          </p:cNvSpPr>
          <p:nvPr/>
        </p:nvSpPr>
        <p:spPr bwMode="auto">
          <a:xfrm flipV="1">
            <a:off x="5334000" y="2057400"/>
            <a:ext cx="152400" cy="685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0800" dir="2700000" algn="ctr" rotWithShape="0">
                    <a:schemeClr val="bg2">
                      <a:alpha val="75000"/>
                    </a:schemeClr>
                  </a:outerShdw>
                </a:effectLst>
              </a14:hiddenEffects>
            </a:ext>
          </a:extLst>
        </p:spPr>
        <p:txBody>
          <a:bodyPr wrap="square" lIns="91406" tIns="45704" rIns="91406" bIns="45704" anchor="ctr">
            <a:spAutoFit/>
          </a:bodyPr>
          <a:lstStyle/>
          <a:p>
            <a:endParaRPr lang="en-US"/>
          </a:p>
        </p:txBody>
      </p:sp>
      <p:sp>
        <p:nvSpPr>
          <p:cNvPr id="64" name="Line 41"/>
          <p:cNvSpPr>
            <a:spLocks noChangeShapeType="1"/>
          </p:cNvSpPr>
          <p:nvPr/>
        </p:nvSpPr>
        <p:spPr bwMode="auto">
          <a:xfrm flipV="1">
            <a:off x="7122112" y="2362200"/>
            <a:ext cx="609600" cy="533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0800" dir="2700000" algn="ctr" rotWithShape="0">
                    <a:schemeClr val="bg2">
                      <a:alpha val="75000"/>
                    </a:schemeClr>
                  </a:outerShdw>
                </a:effectLst>
              </a14:hiddenEffects>
            </a:ext>
          </a:extLst>
        </p:spPr>
        <p:txBody>
          <a:bodyPr wrap="square" lIns="91406" tIns="45704" rIns="91406" bIns="45704" anchor="ctr">
            <a:spAutoFit/>
          </a:bodyPr>
          <a:lstStyle/>
          <a:p>
            <a:endParaRPr lang="en-US"/>
          </a:p>
        </p:txBody>
      </p:sp>
      <p:pic>
        <p:nvPicPr>
          <p:cNvPr id="65" name="Picture 64" descr="z1.TIF"/>
          <p:cNvPicPr>
            <a:picLocks noChangeAspect="1"/>
          </p:cNvPicPr>
          <p:nvPr/>
        </p:nvPicPr>
        <p:blipFill>
          <a:blip r:embed="rId8" cstate="print"/>
          <a:srcRect l="10000" t="17778" r="10000" b="4444"/>
          <a:stretch>
            <a:fillRect/>
          </a:stretch>
        </p:blipFill>
        <p:spPr>
          <a:xfrm>
            <a:off x="152400" y="4343400"/>
            <a:ext cx="1447800" cy="1407583"/>
          </a:xfrm>
          <a:prstGeom prst="rect">
            <a:avLst/>
          </a:prstGeom>
        </p:spPr>
      </p:pic>
      <p:pic>
        <p:nvPicPr>
          <p:cNvPr id="66" name="Picture 65" descr="z2.TIF"/>
          <p:cNvPicPr>
            <a:picLocks noChangeAspect="1"/>
          </p:cNvPicPr>
          <p:nvPr/>
        </p:nvPicPr>
        <p:blipFill>
          <a:blip r:embed="rId9" cstate="print"/>
          <a:srcRect l="10000" t="17778" r="8889" b="4444"/>
          <a:stretch>
            <a:fillRect/>
          </a:stretch>
        </p:blipFill>
        <p:spPr>
          <a:xfrm>
            <a:off x="1752600" y="4343400"/>
            <a:ext cx="1447800" cy="1388300"/>
          </a:xfrm>
          <a:prstGeom prst="rect">
            <a:avLst/>
          </a:prstGeom>
        </p:spPr>
      </p:pic>
      <p:pic>
        <p:nvPicPr>
          <p:cNvPr id="67" name="Picture 66" descr="z3.TIF"/>
          <p:cNvPicPr>
            <a:picLocks noChangeAspect="1"/>
          </p:cNvPicPr>
          <p:nvPr/>
        </p:nvPicPr>
        <p:blipFill>
          <a:blip r:embed="rId10" cstate="print"/>
          <a:srcRect l="10000" t="17778" r="8889" b="4444"/>
          <a:stretch>
            <a:fillRect/>
          </a:stretch>
        </p:blipFill>
        <p:spPr>
          <a:xfrm>
            <a:off x="3200400" y="4114801"/>
            <a:ext cx="1447800" cy="1388302"/>
          </a:xfrm>
          <a:prstGeom prst="rect">
            <a:avLst/>
          </a:prstGeom>
        </p:spPr>
      </p:pic>
      <p:pic>
        <p:nvPicPr>
          <p:cNvPr id="68" name="Picture 67" descr="z4.TIF"/>
          <p:cNvPicPr>
            <a:picLocks noChangeAspect="1"/>
          </p:cNvPicPr>
          <p:nvPr/>
        </p:nvPicPr>
        <p:blipFill>
          <a:blip r:embed="rId10" cstate="print"/>
          <a:srcRect l="10000" t="17778" r="8889" b="4444"/>
          <a:stretch>
            <a:fillRect/>
          </a:stretch>
        </p:blipFill>
        <p:spPr>
          <a:xfrm>
            <a:off x="4724400" y="4114800"/>
            <a:ext cx="1447800" cy="1388300"/>
          </a:xfrm>
          <a:prstGeom prst="rect">
            <a:avLst/>
          </a:prstGeom>
        </p:spPr>
      </p:pic>
      <p:pic>
        <p:nvPicPr>
          <p:cNvPr id="69" name="Picture 68" descr="z5.TIF"/>
          <p:cNvPicPr>
            <a:picLocks noChangeAspect="1"/>
          </p:cNvPicPr>
          <p:nvPr/>
        </p:nvPicPr>
        <p:blipFill>
          <a:blip r:embed="rId11" cstate="print"/>
          <a:srcRect l="10000" t="18889" r="8889" b="4444"/>
          <a:stretch>
            <a:fillRect/>
          </a:stretch>
        </p:blipFill>
        <p:spPr>
          <a:xfrm>
            <a:off x="6324600" y="4267200"/>
            <a:ext cx="1371600" cy="1296444"/>
          </a:xfrm>
          <a:prstGeom prst="rect">
            <a:avLst/>
          </a:prstGeom>
        </p:spPr>
      </p:pic>
      <p:pic>
        <p:nvPicPr>
          <p:cNvPr id="70" name="Picture 69" descr="z6.TIF"/>
          <p:cNvPicPr>
            <a:picLocks noChangeAspect="1"/>
          </p:cNvPicPr>
          <p:nvPr/>
        </p:nvPicPr>
        <p:blipFill>
          <a:blip r:embed="rId12" cstate="print"/>
          <a:srcRect l="10000" t="17778" r="10000" b="4444"/>
          <a:stretch>
            <a:fillRect/>
          </a:stretch>
        </p:blipFill>
        <p:spPr>
          <a:xfrm>
            <a:off x="7715456" y="2895600"/>
            <a:ext cx="1410788" cy="13716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1" descr="C:\Users\094928\Desktop\DR review\SASE02umElegant_photons6.png"/>
          <p:cNvPicPr>
            <a:picLocks noChangeAspect="1" noChangeArrowheads="1"/>
          </p:cNvPicPr>
          <p:nvPr/>
        </p:nvPicPr>
        <p:blipFill>
          <a:blip r:embed="rId3" cstate="print"/>
          <a:srcRect t="6812" b="4627"/>
          <a:stretch>
            <a:fillRect/>
          </a:stretch>
        </p:blipFill>
        <p:spPr bwMode="auto">
          <a:xfrm>
            <a:off x="2819400" y="1412288"/>
            <a:ext cx="2796877" cy="1981200"/>
          </a:xfrm>
          <a:prstGeom prst="rect">
            <a:avLst/>
          </a:prstGeom>
          <a:noFill/>
        </p:spPr>
      </p:pic>
      <p:sp>
        <p:nvSpPr>
          <p:cNvPr id="13373" name="Rectangle 61"/>
          <p:cNvSpPr>
            <a:spLocks noChangeArrowheads="1"/>
          </p:cNvSpPr>
          <p:nvPr/>
        </p:nvSpPr>
        <p:spPr bwMode="auto">
          <a:xfrm>
            <a:off x="0" y="3276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3374" name="Text Box 63"/>
          <p:cNvSpPr txBox="1">
            <a:spLocks noChangeArrowheads="1"/>
          </p:cNvSpPr>
          <p:nvPr/>
        </p:nvSpPr>
        <p:spPr bwMode="auto">
          <a:xfrm>
            <a:off x="395328" y="533400"/>
            <a:ext cx="8077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algn="l" eaLnBrk="1" hangingPunct="1"/>
            <a:r>
              <a:rPr lang="en-US" sz="2000" b="1" dirty="0" smtClean="0">
                <a:solidFill>
                  <a:srgbClr val="004080"/>
                </a:solidFill>
              </a:rPr>
              <a:t>Baseline c</a:t>
            </a:r>
            <a:r>
              <a:rPr lang="en-US" sz="2000" b="1" dirty="0" smtClean="0">
                <a:solidFill>
                  <a:srgbClr val="004080"/>
                </a:solidFill>
              </a:rPr>
              <a:t>oupled </a:t>
            </a:r>
            <a:r>
              <a:rPr lang="en-US" sz="2000" b="1" dirty="0" smtClean="0">
                <a:solidFill>
                  <a:srgbClr val="004080"/>
                </a:solidFill>
              </a:rPr>
              <a:t>time-dependent ELEGANT/GENESIS simulations</a:t>
            </a:r>
            <a:endParaRPr lang="en-US" sz="2000" b="1" dirty="0">
              <a:solidFill>
                <a:srgbClr val="004080"/>
              </a:solidFill>
            </a:endParaRPr>
          </a:p>
        </p:txBody>
      </p:sp>
      <p:sp>
        <p:nvSpPr>
          <p:cNvPr id="13380" name="Rectangle 10"/>
          <p:cNvSpPr>
            <a:spLocks noChangeArrowheads="1"/>
          </p:cNvSpPr>
          <p:nvPr/>
        </p:nvSpPr>
        <p:spPr bwMode="auto">
          <a:xfrm>
            <a:off x="6781800" y="6248400"/>
            <a:ext cx="1993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0" hangingPunct="0"/>
            <a:r>
              <a:rPr lang="en-US" sz="800" i="1">
                <a:solidFill>
                  <a:srgbClr val="000000"/>
                </a:solidFill>
              </a:rPr>
              <a:t>Slide </a:t>
            </a:r>
            <a:fld id="{26750687-BFA5-4AC6-9EEF-717619733CEC}" type="slidenum">
              <a:rPr lang="en-US" sz="800" i="1">
                <a:solidFill>
                  <a:srgbClr val="000000"/>
                </a:solidFill>
              </a:rPr>
              <a:pPr algn="r" eaLnBrk="0" hangingPunct="0"/>
              <a:t>13</a:t>
            </a:fld>
            <a:endParaRPr lang="en-US" sz="800" i="1">
              <a:solidFill>
                <a:srgbClr val="000000"/>
              </a:solidFill>
            </a:endParaRPr>
          </a:p>
        </p:txBody>
      </p:sp>
      <p:sp>
        <p:nvSpPr>
          <p:cNvPr id="70" name="TextBox 69"/>
          <p:cNvSpPr txBox="1"/>
          <p:nvPr/>
        </p:nvSpPr>
        <p:spPr>
          <a:xfrm>
            <a:off x="304800" y="3429000"/>
            <a:ext cx="8547276" cy="2492990"/>
          </a:xfrm>
          <a:prstGeom prst="rect">
            <a:avLst/>
          </a:prstGeom>
          <a:noFill/>
        </p:spPr>
        <p:txBody>
          <a:bodyPr wrap="square" rtlCol="0">
            <a:spAutoFit/>
          </a:bodyPr>
          <a:lstStyle/>
          <a:p>
            <a:pPr algn="l">
              <a:spcAft>
                <a:spcPts val="1200"/>
              </a:spcAft>
            </a:pPr>
            <a:r>
              <a:rPr lang="en-US" sz="1800" dirty="0" smtClean="0"/>
              <a:t>Some degradation from idealized results due to non-ideal bunch shape</a:t>
            </a:r>
          </a:p>
          <a:p>
            <a:pPr lvl="0" algn="l">
              <a:spcAft>
                <a:spcPts val="1200"/>
              </a:spcAft>
            </a:pPr>
            <a:r>
              <a:rPr lang="en-US" sz="1800" dirty="0" smtClean="0"/>
              <a:t>Still, results indicate a nominal 2 10</a:t>
            </a:r>
            <a:r>
              <a:rPr lang="en-US" sz="1800" baseline="30000" dirty="0" smtClean="0"/>
              <a:t>10</a:t>
            </a:r>
            <a:r>
              <a:rPr lang="en-US" sz="1800" dirty="0" smtClean="0"/>
              <a:t> X-rays from 60-m </a:t>
            </a:r>
            <a:r>
              <a:rPr lang="en-US" sz="1800" dirty="0" err="1" smtClean="0"/>
              <a:t>undulator</a:t>
            </a:r>
            <a:r>
              <a:rPr lang="en-US" sz="1800" dirty="0" smtClean="0"/>
              <a:t>, bandwidth        ~ 10</a:t>
            </a:r>
            <a:r>
              <a:rPr lang="en-US" sz="1800" baseline="30000" dirty="0" smtClean="0"/>
              <a:t>-3</a:t>
            </a:r>
            <a:r>
              <a:rPr lang="en-US" sz="1800" dirty="0" smtClean="0"/>
              <a:t>, relatively conservative initial </a:t>
            </a:r>
            <a:r>
              <a:rPr lang="en-US" sz="1800" dirty="0" err="1" smtClean="0"/>
              <a:t>emittance</a:t>
            </a:r>
            <a:r>
              <a:rPr lang="en-US" sz="1800" dirty="0" smtClean="0"/>
              <a:t> and energy spreads (</a:t>
            </a:r>
            <a:r>
              <a:rPr lang="en-US" sz="1800" kern="0" dirty="0" smtClean="0"/>
              <a:t>500 </a:t>
            </a:r>
            <a:r>
              <a:rPr lang="en-US" sz="1800" kern="0" dirty="0" err="1" smtClean="0"/>
              <a:t>eV</a:t>
            </a:r>
            <a:r>
              <a:rPr lang="en-US" sz="1800" kern="0" dirty="0" smtClean="0"/>
              <a:t> is about factor of 2 larger than our PARMELA simulation results, leads to final energy spread of ~ 5 10</a:t>
            </a:r>
            <a:r>
              <a:rPr lang="en-US" sz="1800" kern="0" baseline="30000" dirty="0" smtClean="0"/>
              <a:t>-5</a:t>
            </a:r>
            <a:r>
              <a:rPr lang="en-US" sz="1800" kern="0" dirty="0" smtClean="0"/>
              <a:t>)</a:t>
            </a:r>
            <a:endParaRPr lang="en-US" sz="1800" dirty="0" smtClean="0"/>
          </a:p>
          <a:p>
            <a:pPr algn="l">
              <a:spcAft>
                <a:spcPts val="1200"/>
              </a:spcAft>
            </a:pPr>
            <a:r>
              <a:rPr lang="en-US" sz="1800" dirty="0" smtClean="0"/>
              <a:t>Likely significant increase (factor of 2) with additional tuning, added safety factor</a:t>
            </a:r>
          </a:p>
          <a:p>
            <a:pPr algn="l">
              <a:spcAft>
                <a:spcPts val="1200"/>
              </a:spcAft>
            </a:pPr>
            <a:r>
              <a:rPr lang="en-US" sz="1800" dirty="0" smtClean="0"/>
              <a:t>Beam transport reasonable</a:t>
            </a:r>
            <a:endParaRPr lang="en-US" sz="1800" dirty="0"/>
          </a:p>
        </p:txBody>
      </p:sp>
      <p:pic>
        <p:nvPicPr>
          <p:cNvPr id="10" name="Picture 9" descr="xy.TIF"/>
          <p:cNvPicPr>
            <a:picLocks noChangeAspect="1"/>
          </p:cNvPicPr>
          <p:nvPr/>
        </p:nvPicPr>
        <p:blipFill>
          <a:blip r:embed="rId4" cstate="print"/>
          <a:srcRect l="4444" t="17778" r="11111" b="32222"/>
          <a:stretch>
            <a:fillRect/>
          </a:stretch>
        </p:blipFill>
        <p:spPr>
          <a:xfrm>
            <a:off x="5410200" y="1412288"/>
            <a:ext cx="3603413" cy="2133600"/>
          </a:xfrm>
          <a:prstGeom prst="rect">
            <a:avLst/>
          </a:prstGeom>
        </p:spPr>
      </p:pic>
      <p:pic>
        <p:nvPicPr>
          <p:cNvPr id="67586" name="Picture 2" descr="C:\Users\094928\Desktop\DR review\Bandwidth_BetterBeam.png"/>
          <p:cNvPicPr>
            <a:picLocks noChangeAspect="1" noChangeArrowheads="1"/>
          </p:cNvPicPr>
          <p:nvPr/>
        </p:nvPicPr>
        <p:blipFill>
          <a:blip r:embed="rId5" cstate="print"/>
          <a:srcRect l="16230" t="24250" r="23770" b="18417"/>
          <a:stretch>
            <a:fillRect/>
          </a:stretch>
        </p:blipFill>
        <p:spPr bwMode="auto">
          <a:xfrm>
            <a:off x="0" y="1447800"/>
            <a:ext cx="2791047" cy="1905000"/>
          </a:xfrm>
          <a:prstGeom prst="rect">
            <a:avLst/>
          </a:prstGeom>
          <a:noFill/>
        </p:spPr>
      </p:pic>
    </p:spTree>
    <p:extLst>
      <p:ext uri="{BB962C8B-B14F-4D97-AF65-F5344CB8AC3E}">
        <p14:creationId xmlns:p14="http://schemas.microsoft.com/office/powerpoint/2010/main" val="831773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7467600" y="7239000"/>
            <a:ext cx="1460500" cy="228600"/>
          </a:xfrm>
        </p:spPr>
        <p:txBody>
          <a:bodyPr/>
          <a:lstStyle/>
          <a:p>
            <a:pPr>
              <a:defRPr/>
            </a:pPr>
            <a:r>
              <a:rPr lang="en-US" dirty="0" smtClean="0"/>
              <a:t>Slide </a:t>
            </a:r>
            <a:fld id="{733A4765-B85A-43C4-844A-265CAF0AD938}" type="slidenum">
              <a:rPr lang="en-US" smtClean="0"/>
              <a:pPr>
                <a:defRPr/>
              </a:pPr>
              <a:t>14</a:t>
            </a:fld>
            <a:endParaRPr lang="en-US" dirty="0"/>
          </a:p>
        </p:txBody>
      </p:sp>
      <p:sp>
        <p:nvSpPr>
          <p:cNvPr id="4" name="Title 4"/>
          <p:cNvSpPr txBox="1">
            <a:spLocks/>
          </p:cNvSpPr>
          <p:nvPr/>
        </p:nvSpPr>
        <p:spPr bwMode="auto">
          <a:xfrm>
            <a:off x="304800" y="381000"/>
            <a:ext cx="7647011"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R="0" lvl="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0" cap="none" spc="0" normalizeH="0" noProof="0" dirty="0" smtClean="0">
                <a:ln>
                  <a:noFill/>
                </a:ln>
                <a:solidFill>
                  <a:srgbClr val="004080"/>
                </a:solidFill>
                <a:effectLst/>
                <a:uLnTx/>
                <a:uFillTx/>
                <a:latin typeface="+mj-lt"/>
                <a:ea typeface="+mj-ea"/>
                <a:cs typeface="+mj-cs"/>
              </a:rPr>
              <a:t>Nonlinear </a:t>
            </a:r>
            <a:r>
              <a:rPr kumimoji="0" lang="en-US" sz="2000" b="1" i="0" u="none" strike="noStrike" kern="0" cap="none" spc="0" normalizeH="0" noProof="0" dirty="0" err="1" smtClean="0">
                <a:ln>
                  <a:noFill/>
                </a:ln>
                <a:solidFill>
                  <a:srgbClr val="004080"/>
                </a:solidFill>
                <a:effectLst/>
                <a:uLnTx/>
                <a:uFillTx/>
                <a:latin typeface="+mj-lt"/>
                <a:ea typeface="+mj-ea"/>
                <a:cs typeface="+mj-cs"/>
              </a:rPr>
              <a:t>undulator</a:t>
            </a:r>
            <a:r>
              <a:rPr kumimoji="0" lang="en-US" sz="2000" b="1" i="0" u="none" strike="noStrike" kern="0" cap="none" spc="0" normalizeH="0" noProof="0" dirty="0" smtClean="0">
                <a:ln>
                  <a:noFill/>
                </a:ln>
                <a:solidFill>
                  <a:srgbClr val="004080"/>
                </a:solidFill>
                <a:effectLst/>
                <a:uLnTx/>
                <a:uFillTx/>
                <a:latin typeface="+mj-lt"/>
                <a:ea typeface="+mj-ea"/>
                <a:cs typeface="+mj-cs"/>
              </a:rPr>
              <a:t> taper research is important to both </a:t>
            </a:r>
            <a:r>
              <a:rPr kumimoji="0" lang="en-US" sz="2000" b="1" i="0" u="none" strike="noStrike" kern="0" cap="none" spc="0" normalizeH="0" noProof="0" dirty="0" err="1" smtClean="0">
                <a:ln>
                  <a:noFill/>
                </a:ln>
                <a:solidFill>
                  <a:srgbClr val="004080"/>
                </a:solidFill>
                <a:effectLst/>
                <a:uLnTx/>
                <a:uFillTx/>
                <a:latin typeface="+mj-lt"/>
                <a:ea typeface="+mj-ea"/>
                <a:cs typeface="+mj-cs"/>
              </a:rPr>
              <a:t>MaRIE</a:t>
            </a:r>
            <a:r>
              <a:rPr kumimoji="0" lang="en-US" sz="2000" b="1" i="0" u="none" strike="noStrike" kern="0" cap="none" spc="0" normalizeH="0" noProof="0" dirty="0" smtClean="0">
                <a:ln>
                  <a:noFill/>
                </a:ln>
                <a:solidFill>
                  <a:srgbClr val="004080"/>
                </a:solidFill>
                <a:effectLst/>
                <a:uLnTx/>
                <a:uFillTx/>
                <a:latin typeface="+mj-lt"/>
                <a:ea typeface="+mj-ea"/>
                <a:cs typeface="+mj-cs"/>
              </a:rPr>
              <a:t> 1.0 baseline and advanced concepts</a:t>
            </a:r>
            <a:endParaRPr kumimoji="0" lang="en-US" sz="2000" b="1" i="0" u="none" strike="noStrike" kern="0" cap="none" spc="0" normalizeH="0" baseline="0" noProof="0" dirty="0" smtClean="0">
              <a:ln>
                <a:noFill/>
              </a:ln>
              <a:solidFill>
                <a:srgbClr val="004080"/>
              </a:solidFill>
              <a:effectLst/>
              <a:uLnTx/>
              <a:uFillTx/>
              <a:latin typeface="+mj-lt"/>
              <a:ea typeface="+mj-ea"/>
              <a:cs typeface="+mj-cs"/>
            </a:endParaRPr>
          </a:p>
        </p:txBody>
      </p:sp>
      <p:pic>
        <p:nvPicPr>
          <p:cNvPr id="17410" name="Picture 2" descr="C:\Users\094928\Desktop\12 GeV option\nonlinear taper.TIF"/>
          <p:cNvPicPr>
            <a:picLocks noChangeAspect="1" noChangeArrowheads="1"/>
          </p:cNvPicPr>
          <p:nvPr/>
        </p:nvPicPr>
        <p:blipFill>
          <a:blip r:embed="rId2" cstate="print"/>
          <a:srcRect l="5760" t="12491" r="8885"/>
          <a:stretch>
            <a:fillRect/>
          </a:stretch>
        </p:blipFill>
        <p:spPr bwMode="auto">
          <a:xfrm>
            <a:off x="533400" y="1371600"/>
            <a:ext cx="2133600" cy="2187445"/>
          </a:xfrm>
          <a:prstGeom prst="rect">
            <a:avLst/>
          </a:prstGeom>
          <a:noFill/>
        </p:spPr>
      </p:pic>
      <p:pic>
        <p:nvPicPr>
          <p:cNvPr id="7" name="Picture 79"/>
          <p:cNvPicPr>
            <a:picLocks noChangeAspect="1"/>
          </p:cNvPicPr>
          <p:nvPr/>
        </p:nvPicPr>
        <p:blipFill>
          <a:blip r:embed="rId3" cstate="print"/>
          <a:srcRect/>
          <a:stretch>
            <a:fillRect/>
          </a:stretch>
        </p:blipFill>
        <p:spPr bwMode="auto">
          <a:xfrm>
            <a:off x="228600" y="3581400"/>
            <a:ext cx="3352800" cy="2400411"/>
          </a:xfrm>
          <a:prstGeom prst="rect">
            <a:avLst/>
          </a:prstGeom>
          <a:noFill/>
          <a:ln w="9525">
            <a:noFill/>
            <a:miter lim="800000"/>
            <a:headEnd/>
            <a:tailEnd/>
          </a:ln>
        </p:spPr>
      </p:pic>
      <p:pic>
        <p:nvPicPr>
          <p:cNvPr id="8" name="Picture 7"/>
          <p:cNvPicPr>
            <a:picLocks noChangeAspect="1"/>
          </p:cNvPicPr>
          <p:nvPr/>
        </p:nvPicPr>
        <p:blipFill>
          <a:blip r:embed="rId4" cstate="print"/>
          <a:srcRect/>
          <a:stretch>
            <a:fillRect/>
          </a:stretch>
        </p:blipFill>
        <p:spPr bwMode="auto">
          <a:xfrm>
            <a:off x="5468937" y="3368675"/>
            <a:ext cx="3467100" cy="2489200"/>
          </a:xfrm>
          <a:prstGeom prst="rect">
            <a:avLst/>
          </a:prstGeom>
          <a:noFill/>
          <a:ln w="9525">
            <a:noFill/>
            <a:miter lim="800000"/>
            <a:headEnd/>
            <a:tailEnd/>
          </a:ln>
        </p:spPr>
      </p:pic>
      <p:pic>
        <p:nvPicPr>
          <p:cNvPr id="9" name="Picture 8"/>
          <p:cNvPicPr>
            <a:picLocks noChangeAspect="1"/>
          </p:cNvPicPr>
          <p:nvPr/>
        </p:nvPicPr>
        <p:blipFill>
          <a:blip r:embed="rId5" cstate="print"/>
          <a:srcRect/>
          <a:stretch>
            <a:fillRect/>
          </a:stretch>
        </p:blipFill>
        <p:spPr bwMode="auto">
          <a:xfrm>
            <a:off x="5468937" y="3368675"/>
            <a:ext cx="3467100" cy="2489200"/>
          </a:xfrm>
          <a:prstGeom prst="rect">
            <a:avLst/>
          </a:prstGeom>
          <a:noFill/>
          <a:ln w="9525">
            <a:noFill/>
            <a:miter lim="800000"/>
            <a:headEnd/>
            <a:tailEnd/>
          </a:ln>
        </p:spPr>
      </p:pic>
      <p:pic>
        <p:nvPicPr>
          <p:cNvPr id="10" name="Picture 9"/>
          <p:cNvPicPr>
            <a:picLocks noChangeAspect="1"/>
          </p:cNvPicPr>
          <p:nvPr/>
        </p:nvPicPr>
        <p:blipFill>
          <a:blip r:embed="rId6" cstate="print"/>
          <a:srcRect/>
          <a:stretch>
            <a:fillRect/>
          </a:stretch>
        </p:blipFill>
        <p:spPr bwMode="auto">
          <a:xfrm>
            <a:off x="5468937" y="3368675"/>
            <a:ext cx="3467100" cy="2489200"/>
          </a:xfrm>
          <a:prstGeom prst="rect">
            <a:avLst/>
          </a:prstGeom>
          <a:noFill/>
          <a:ln w="9525">
            <a:noFill/>
            <a:miter lim="800000"/>
            <a:headEnd/>
            <a:tailEnd/>
          </a:ln>
        </p:spPr>
      </p:pic>
      <p:pic>
        <p:nvPicPr>
          <p:cNvPr id="11" name="Picture 10"/>
          <p:cNvPicPr>
            <a:picLocks noChangeAspect="1"/>
          </p:cNvPicPr>
          <p:nvPr/>
        </p:nvPicPr>
        <p:blipFill>
          <a:blip r:embed="rId7" cstate="print"/>
          <a:srcRect/>
          <a:stretch>
            <a:fillRect/>
          </a:stretch>
        </p:blipFill>
        <p:spPr bwMode="auto">
          <a:xfrm>
            <a:off x="5468937" y="3368675"/>
            <a:ext cx="3467100" cy="2489200"/>
          </a:xfrm>
          <a:prstGeom prst="rect">
            <a:avLst/>
          </a:prstGeom>
          <a:noFill/>
          <a:ln w="9525">
            <a:noFill/>
            <a:miter lim="800000"/>
            <a:headEnd/>
            <a:tailEnd/>
          </a:ln>
        </p:spPr>
      </p:pic>
      <p:pic>
        <p:nvPicPr>
          <p:cNvPr id="12" name="Picture 11"/>
          <p:cNvPicPr>
            <a:picLocks noChangeAspect="1"/>
          </p:cNvPicPr>
          <p:nvPr/>
        </p:nvPicPr>
        <p:blipFill>
          <a:blip r:embed="rId8" cstate="print"/>
          <a:srcRect/>
          <a:stretch>
            <a:fillRect/>
          </a:stretch>
        </p:blipFill>
        <p:spPr bwMode="auto">
          <a:xfrm>
            <a:off x="5468937" y="3368675"/>
            <a:ext cx="3467100" cy="2489200"/>
          </a:xfrm>
          <a:prstGeom prst="rect">
            <a:avLst/>
          </a:prstGeom>
          <a:noFill/>
          <a:ln w="9525">
            <a:noFill/>
            <a:miter lim="800000"/>
            <a:headEnd/>
            <a:tailEnd/>
          </a:ln>
        </p:spPr>
      </p:pic>
      <p:pic>
        <p:nvPicPr>
          <p:cNvPr id="13" name="Picture 12"/>
          <p:cNvPicPr>
            <a:picLocks noChangeAspect="1"/>
          </p:cNvPicPr>
          <p:nvPr/>
        </p:nvPicPr>
        <p:blipFill>
          <a:blip r:embed="rId9" cstate="print"/>
          <a:srcRect/>
          <a:stretch>
            <a:fillRect/>
          </a:stretch>
        </p:blipFill>
        <p:spPr bwMode="auto">
          <a:xfrm>
            <a:off x="5468937" y="3368675"/>
            <a:ext cx="3467100" cy="2489200"/>
          </a:xfrm>
          <a:prstGeom prst="rect">
            <a:avLst/>
          </a:prstGeom>
          <a:noFill/>
          <a:ln w="9525">
            <a:noFill/>
            <a:miter lim="800000"/>
            <a:headEnd/>
            <a:tailEnd/>
          </a:ln>
        </p:spPr>
      </p:pic>
      <p:pic>
        <p:nvPicPr>
          <p:cNvPr id="14" name="Picture 13"/>
          <p:cNvPicPr>
            <a:picLocks noChangeAspect="1"/>
          </p:cNvPicPr>
          <p:nvPr/>
        </p:nvPicPr>
        <p:blipFill>
          <a:blip r:embed="rId10" cstate="print"/>
          <a:srcRect/>
          <a:stretch>
            <a:fillRect/>
          </a:stretch>
        </p:blipFill>
        <p:spPr bwMode="auto">
          <a:xfrm>
            <a:off x="5468937" y="3368675"/>
            <a:ext cx="3467100" cy="2489200"/>
          </a:xfrm>
          <a:prstGeom prst="rect">
            <a:avLst/>
          </a:prstGeom>
          <a:noFill/>
          <a:ln w="9525">
            <a:noFill/>
            <a:miter lim="800000"/>
            <a:headEnd/>
            <a:tailEnd/>
          </a:ln>
        </p:spPr>
      </p:pic>
      <p:pic>
        <p:nvPicPr>
          <p:cNvPr id="15" name="Picture 14"/>
          <p:cNvPicPr>
            <a:picLocks noChangeAspect="1"/>
          </p:cNvPicPr>
          <p:nvPr/>
        </p:nvPicPr>
        <p:blipFill>
          <a:blip r:embed="rId11" cstate="print"/>
          <a:srcRect/>
          <a:stretch>
            <a:fillRect/>
          </a:stretch>
        </p:blipFill>
        <p:spPr bwMode="auto">
          <a:xfrm>
            <a:off x="5468937" y="3368675"/>
            <a:ext cx="3467100" cy="2489200"/>
          </a:xfrm>
          <a:prstGeom prst="rect">
            <a:avLst/>
          </a:prstGeom>
          <a:noFill/>
          <a:ln w="9525">
            <a:noFill/>
            <a:miter lim="800000"/>
            <a:headEnd/>
            <a:tailEnd/>
          </a:ln>
        </p:spPr>
      </p:pic>
      <p:pic>
        <p:nvPicPr>
          <p:cNvPr id="16" name="Picture 15"/>
          <p:cNvPicPr>
            <a:picLocks noChangeAspect="1"/>
          </p:cNvPicPr>
          <p:nvPr/>
        </p:nvPicPr>
        <p:blipFill>
          <a:blip r:embed="rId12" cstate="print"/>
          <a:srcRect/>
          <a:stretch>
            <a:fillRect/>
          </a:stretch>
        </p:blipFill>
        <p:spPr bwMode="auto">
          <a:xfrm>
            <a:off x="5468937" y="3368675"/>
            <a:ext cx="3467100" cy="2489200"/>
          </a:xfrm>
          <a:prstGeom prst="rect">
            <a:avLst/>
          </a:prstGeom>
          <a:noFill/>
          <a:ln w="9525">
            <a:noFill/>
            <a:miter lim="800000"/>
            <a:headEnd/>
            <a:tailEnd/>
          </a:ln>
        </p:spPr>
      </p:pic>
      <p:pic>
        <p:nvPicPr>
          <p:cNvPr id="17" name="Picture 16"/>
          <p:cNvPicPr>
            <a:picLocks noChangeAspect="1"/>
          </p:cNvPicPr>
          <p:nvPr/>
        </p:nvPicPr>
        <p:blipFill>
          <a:blip r:embed="rId13" cstate="print"/>
          <a:srcRect/>
          <a:stretch>
            <a:fillRect/>
          </a:stretch>
        </p:blipFill>
        <p:spPr bwMode="auto">
          <a:xfrm>
            <a:off x="5468937" y="3368675"/>
            <a:ext cx="3467100" cy="2489200"/>
          </a:xfrm>
          <a:prstGeom prst="rect">
            <a:avLst/>
          </a:prstGeom>
          <a:noFill/>
          <a:ln w="9525">
            <a:noFill/>
            <a:miter lim="800000"/>
            <a:headEnd/>
            <a:tailEnd/>
          </a:ln>
        </p:spPr>
      </p:pic>
      <p:pic>
        <p:nvPicPr>
          <p:cNvPr id="18" name="Picture 17"/>
          <p:cNvPicPr>
            <a:picLocks noChangeAspect="1"/>
          </p:cNvPicPr>
          <p:nvPr/>
        </p:nvPicPr>
        <p:blipFill>
          <a:blip r:embed="rId14" cstate="print"/>
          <a:srcRect/>
          <a:stretch>
            <a:fillRect/>
          </a:stretch>
        </p:blipFill>
        <p:spPr bwMode="auto">
          <a:xfrm>
            <a:off x="5468937" y="3368675"/>
            <a:ext cx="3467100" cy="2489200"/>
          </a:xfrm>
          <a:prstGeom prst="rect">
            <a:avLst/>
          </a:prstGeom>
          <a:noFill/>
          <a:ln w="9525">
            <a:noFill/>
            <a:miter lim="800000"/>
            <a:headEnd/>
            <a:tailEnd/>
          </a:ln>
        </p:spPr>
      </p:pic>
      <p:pic>
        <p:nvPicPr>
          <p:cNvPr id="19" name="Picture 18"/>
          <p:cNvPicPr>
            <a:picLocks noChangeAspect="1"/>
          </p:cNvPicPr>
          <p:nvPr/>
        </p:nvPicPr>
        <p:blipFill>
          <a:blip r:embed="rId15" cstate="print"/>
          <a:srcRect/>
          <a:stretch>
            <a:fillRect/>
          </a:stretch>
        </p:blipFill>
        <p:spPr bwMode="auto">
          <a:xfrm>
            <a:off x="5468937" y="3368675"/>
            <a:ext cx="3467100" cy="2489200"/>
          </a:xfrm>
          <a:prstGeom prst="rect">
            <a:avLst/>
          </a:prstGeom>
          <a:noFill/>
          <a:ln w="9525">
            <a:noFill/>
            <a:miter lim="800000"/>
            <a:headEnd/>
            <a:tailEnd/>
          </a:ln>
        </p:spPr>
      </p:pic>
      <p:pic>
        <p:nvPicPr>
          <p:cNvPr id="20" name="Picture 19"/>
          <p:cNvPicPr>
            <a:picLocks noChangeAspect="1"/>
          </p:cNvPicPr>
          <p:nvPr/>
        </p:nvPicPr>
        <p:blipFill>
          <a:blip r:embed="rId16" cstate="print"/>
          <a:srcRect/>
          <a:stretch>
            <a:fillRect/>
          </a:stretch>
        </p:blipFill>
        <p:spPr bwMode="auto">
          <a:xfrm>
            <a:off x="5468937" y="3368675"/>
            <a:ext cx="3467100" cy="2489200"/>
          </a:xfrm>
          <a:prstGeom prst="rect">
            <a:avLst/>
          </a:prstGeom>
          <a:noFill/>
          <a:ln w="9525">
            <a:noFill/>
            <a:miter lim="800000"/>
            <a:headEnd/>
            <a:tailEnd/>
          </a:ln>
        </p:spPr>
      </p:pic>
      <p:pic>
        <p:nvPicPr>
          <p:cNvPr id="21" name="Picture 20"/>
          <p:cNvPicPr>
            <a:picLocks noChangeAspect="1"/>
          </p:cNvPicPr>
          <p:nvPr/>
        </p:nvPicPr>
        <p:blipFill>
          <a:blip r:embed="rId17" cstate="print"/>
          <a:srcRect/>
          <a:stretch>
            <a:fillRect/>
          </a:stretch>
        </p:blipFill>
        <p:spPr bwMode="auto">
          <a:xfrm>
            <a:off x="5468937" y="3368675"/>
            <a:ext cx="3467100" cy="2489200"/>
          </a:xfrm>
          <a:prstGeom prst="rect">
            <a:avLst/>
          </a:prstGeom>
          <a:noFill/>
          <a:ln w="9525">
            <a:noFill/>
            <a:miter lim="800000"/>
            <a:headEnd/>
            <a:tailEnd/>
          </a:ln>
        </p:spPr>
      </p:pic>
      <p:pic>
        <p:nvPicPr>
          <p:cNvPr id="22" name="Picture 21"/>
          <p:cNvPicPr>
            <a:picLocks noChangeAspect="1"/>
          </p:cNvPicPr>
          <p:nvPr/>
        </p:nvPicPr>
        <p:blipFill>
          <a:blip r:embed="rId18" cstate="print"/>
          <a:srcRect/>
          <a:stretch>
            <a:fillRect/>
          </a:stretch>
        </p:blipFill>
        <p:spPr bwMode="auto">
          <a:xfrm>
            <a:off x="5468937" y="3368675"/>
            <a:ext cx="3467100" cy="2489200"/>
          </a:xfrm>
          <a:prstGeom prst="rect">
            <a:avLst/>
          </a:prstGeom>
          <a:noFill/>
          <a:ln w="9525">
            <a:noFill/>
            <a:miter lim="800000"/>
            <a:headEnd/>
            <a:tailEnd/>
          </a:ln>
        </p:spPr>
      </p:pic>
      <p:pic>
        <p:nvPicPr>
          <p:cNvPr id="23" name="Picture 22"/>
          <p:cNvPicPr>
            <a:picLocks noChangeAspect="1"/>
          </p:cNvPicPr>
          <p:nvPr/>
        </p:nvPicPr>
        <p:blipFill>
          <a:blip r:embed="rId19" cstate="print"/>
          <a:srcRect/>
          <a:stretch>
            <a:fillRect/>
          </a:stretch>
        </p:blipFill>
        <p:spPr bwMode="auto">
          <a:xfrm>
            <a:off x="5468937" y="3368675"/>
            <a:ext cx="3467100" cy="2489200"/>
          </a:xfrm>
          <a:prstGeom prst="rect">
            <a:avLst/>
          </a:prstGeom>
          <a:noFill/>
          <a:ln w="9525">
            <a:noFill/>
            <a:miter lim="800000"/>
            <a:headEnd/>
            <a:tailEnd/>
          </a:ln>
        </p:spPr>
      </p:pic>
      <p:pic>
        <p:nvPicPr>
          <p:cNvPr id="24" name="Picture 23"/>
          <p:cNvPicPr>
            <a:picLocks noChangeAspect="1"/>
          </p:cNvPicPr>
          <p:nvPr/>
        </p:nvPicPr>
        <p:blipFill>
          <a:blip r:embed="rId20" cstate="print"/>
          <a:srcRect/>
          <a:stretch>
            <a:fillRect/>
          </a:stretch>
        </p:blipFill>
        <p:spPr bwMode="auto">
          <a:xfrm>
            <a:off x="5468937" y="3368675"/>
            <a:ext cx="3467100" cy="2489200"/>
          </a:xfrm>
          <a:prstGeom prst="rect">
            <a:avLst/>
          </a:prstGeom>
          <a:noFill/>
          <a:ln w="9525">
            <a:noFill/>
            <a:miter lim="800000"/>
            <a:headEnd/>
            <a:tailEnd/>
          </a:ln>
        </p:spPr>
      </p:pic>
      <p:pic>
        <p:nvPicPr>
          <p:cNvPr id="25" name="Picture 24"/>
          <p:cNvPicPr>
            <a:picLocks noChangeAspect="1"/>
          </p:cNvPicPr>
          <p:nvPr/>
        </p:nvPicPr>
        <p:blipFill>
          <a:blip r:embed="rId21" cstate="print"/>
          <a:srcRect/>
          <a:stretch>
            <a:fillRect/>
          </a:stretch>
        </p:blipFill>
        <p:spPr bwMode="auto">
          <a:xfrm>
            <a:off x="5468937" y="3368675"/>
            <a:ext cx="3467100" cy="2489200"/>
          </a:xfrm>
          <a:prstGeom prst="rect">
            <a:avLst/>
          </a:prstGeom>
          <a:noFill/>
          <a:ln w="9525">
            <a:noFill/>
            <a:miter lim="800000"/>
            <a:headEnd/>
            <a:tailEnd/>
          </a:ln>
        </p:spPr>
      </p:pic>
      <p:pic>
        <p:nvPicPr>
          <p:cNvPr id="26" name="Picture 25"/>
          <p:cNvPicPr>
            <a:picLocks noChangeAspect="1"/>
          </p:cNvPicPr>
          <p:nvPr/>
        </p:nvPicPr>
        <p:blipFill>
          <a:blip r:embed="rId22" cstate="print"/>
          <a:srcRect/>
          <a:stretch>
            <a:fillRect/>
          </a:stretch>
        </p:blipFill>
        <p:spPr bwMode="auto">
          <a:xfrm>
            <a:off x="5468937" y="3368675"/>
            <a:ext cx="3467100" cy="2489200"/>
          </a:xfrm>
          <a:prstGeom prst="rect">
            <a:avLst/>
          </a:prstGeom>
          <a:noFill/>
          <a:ln w="9525">
            <a:noFill/>
            <a:miter lim="800000"/>
            <a:headEnd/>
            <a:tailEnd/>
          </a:ln>
        </p:spPr>
      </p:pic>
      <p:pic>
        <p:nvPicPr>
          <p:cNvPr id="27" name="Picture 26"/>
          <p:cNvPicPr>
            <a:picLocks noChangeAspect="1"/>
          </p:cNvPicPr>
          <p:nvPr/>
        </p:nvPicPr>
        <p:blipFill>
          <a:blip r:embed="rId23" cstate="print"/>
          <a:srcRect/>
          <a:stretch>
            <a:fillRect/>
          </a:stretch>
        </p:blipFill>
        <p:spPr bwMode="auto">
          <a:xfrm>
            <a:off x="5468937" y="3368675"/>
            <a:ext cx="3467100" cy="2489200"/>
          </a:xfrm>
          <a:prstGeom prst="rect">
            <a:avLst/>
          </a:prstGeom>
          <a:noFill/>
          <a:ln w="9525">
            <a:noFill/>
            <a:miter lim="800000"/>
            <a:headEnd/>
            <a:tailEnd/>
          </a:ln>
        </p:spPr>
      </p:pic>
      <p:pic>
        <p:nvPicPr>
          <p:cNvPr id="28" name="Picture 27"/>
          <p:cNvPicPr>
            <a:picLocks noChangeAspect="1"/>
          </p:cNvPicPr>
          <p:nvPr/>
        </p:nvPicPr>
        <p:blipFill>
          <a:blip r:embed="rId24" cstate="print"/>
          <a:srcRect/>
          <a:stretch>
            <a:fillRect/>
          </a:stretch>
        </p:blipFill>
        <p:spPr bwMode="auto">
          <a:xfrm>
            <a:off x="5468937" y="3368675"/>
            <a:ext cx="3467100" cy="2489200"/>
          </a:xfrm>
          <a:prstGeom prst="rect">
            <a:avLst/>
          </a:prstGeom>
          <a:noFill/>
          <a:ln w="9525">
            <a:noFill/>
            <a:miter lim="800000"/>
            <a:headEnd/>
            <a:tailEnd/>
          </a:ln>
        </p:spPr>
      </p:pic>
      <p:pic>
        <p:nvPicPr>
          <p:cNvPr id="29" name="Picture 28"/>
          <p:cNvPicPr>
            <a:picLocks noChangeAspect="1"/>
          </p:cNvPicPr>
          <p:nvPr/>
        </p:nvPicPr>
        <p:blipFill>
          <a:blip r:embed="rId25" cstate="print"/>
          <a:srcRect/>
          <a:stretch>
            <a:fillRect/>
          </a:stretch>
        </p:blipFill>
        <p:spPr bwMode="auto">
          <a:xfrm>
            <a:off x="5468937" y="3368675"/>
            <a:ext cx="3467100" cy="2489200"/>
          </a:xfrm>
          <a:prstGeom prst="rect">
            <a:avLst/>
          </a:prstGeom>
          <a:noFill/>
          <a:ln w="9525">
            <a:noFill/>
            <a:miter lim="800000"/>
            <a:headEnd/>
            <a:tailEnd/>
          </a:ln>
        </p:spPr>
      </p:pic>
      <p:pic>
        <p:nvPicPr>
          <p:cNvPr id="30" name="Picture 29"/>
          <p:cNvPicPr>
            <a:picLocks noChangeAspect="1"/>
          </p:cNvPicPr>
          <p:nvPr/>
        </p:nvPicPr>
        <p:blipFill>
          <a:blip r:embed="rId26" cstate="print"/>
          <a:srcRect/>
          <a:stretch>
            <a:fillRect/>
          </a:stretch>
        </p:blipFill>
        <p:spPr bwMode="auto">
          <a:xfrm>
            <a:off x="5468937" y="3368675"/>
            <a:ext cx="3467100" cy="2489200"/>
          </a:xfrm>
          <a:prstGeom prst="rect">
            <a:avLst/>
          </a:prstGeom>
          <a:noFill/>
          <a:ln w="9525">
            <a:noFill/>
            <a:miter lim="800000"/>
            <a:headEnd/>
            <a:tailEnd/>
          </a:ln>
        </p:spPr>
      </p:pic>
      <p:pic>
        <p:nvPicPr>
          <p:cNvPr id="31" name="Picture 30"/>
          <p:cNvPicPr>
            <a:picLocks noChangeAspect="1"/>
          </p:cNvPicPr>
          <p:nvPr/>
        </p:nvPicPr>
        <p:blipFill>
          <a:blip r:embed="rId27" cstate="print"/>
          <a:srcRect/>
          <a:stretch>
            <a:fillRect/>
          </a:stretch>
        </p:blipFill>
        <p:spPr bwMode="auto">
          <a:xfrm>
            <a:off x="5468937" y="3368675"/>
            <a:ext cx="3467100" cy="2489200"/>
          </a:xfrm>
          <a:prstGeom prst="rect">
            <a:avLst/>
          </a:prstGeom>
          <a:noFill/>
          <a:ln w="9525">
            <a:noFill/>
            <a:miter lim="800000"/>
            <a:headEnd/>
            <a:tailEnd/>
          </a:ln>
        </p:spPr>
      </p:pic>
      <p:pic>
        <p:nvPicPr>
          <p:cNvPr id="32" name="Picture 31"/>
          <p:cNvPicPr>
            <a:picLocks noChangeAspect="1"/>
          </p:cNvPicPr>
          <p:nvPr/>
        </p:nvPicPr>
        <p:blipFill>
          <a:blip r:embed="rId28" cstate="print"/>
          <a:srcRect/>
          <a:stretch>
            <a:fillRect/>
          </a:stretch>
        </p:blipFill>
        <p:spPr bwMode="auto">
          <a:xfrm>
            <a:off x="5468937" y="3368675"/>
            <a:ext cx="3467100" cy="2489200"/>
          </a:xfrm>
          <a:prstGeom prst="rect">
            <a:avLst/>
          </a:prstGeom>
          <a:noFill/>
          <a:ln w="9525">
            <a:noFill/>
            <a:miter lim="800000"/>
            <a:headEnd/>
            <a:tailEnd/>
          </a:ln>
        </p:spPr>
      </p:pic>
      <p:pic>
        <p:nvPicPr>
          <p:cNvPr id="33" name="Picture 32"/>
          <p:cNvPicPr>
            <a:picLocks noChangeAspect="1"/>
          </p:cNvPicPr>
          <p:nvPr/>
        </p:nvPicPr>
        <p:blipFill>
          <a:blip r:embed="rId29" cstate="print"/>
          <a:srcRect/>
          <a:stretch>
            <a:fillRect/>
          </a:stretch>
        </p:blipFill>
        <p:spPr bwMode="auto">
          <a:xfrm>
            <a:off x="5468937" y="3368675"/>
            <a:ext cx="3467100" cy="2489200"/>
          </a:xfrm>
          <a:prstGeom prst="rect">
            <a:avLst/>
          </a:prstGeom>
          <a:noFill/>
          <a:ln w="9525">
            <a:noFill/>
            <a:miter lim="800000"/>
            <a:headEnd/>
            <a:tailEnd/>
          </a:ln>
        </p:spPr>
      </p:pic>
      <p:pic>
        <p:nvPicPr>
          <p:cNvPr id="34" name="Picture 33"/>
          <p:cNvPicPr>
            <a:picLocks noChangeAspect="1"/>
          </p:cNvPicPr>
          <p:nvPr/>
        </p:nvPicPr>
        <p:blipFill>
          <a:blip r:embed="rId30" cstate="print"/>
          <a:srcRect/>
          <a:stretch>
            <a:fillRect/>
          </a:stretch>
        </p:blipFill>
        <p:spPr bwMode="auto">
          <a:xfrm>
            <a:off x="5468937" y="3368675"/>
            <a:ext cx="3467100" cy="2489200"/>
          </a:xfrm>
          <a:prstGeom prst="rect">
            <a:avLst/>
          </a:prstGeom>
          <a:noFill/>
          <a:ln w="9525">
            <a:noFill/>
            <a:miter lim="800000"/>
            <a:headEnd/>
            <a:tailEnd/>
          </a:ln>
        </p:spPr>
      </p:pic>
      <p:pic>
        <p:nvPicPr>
          <p:cNvPr id="35" name="Picture 34"/>
          <p:cNvPicPr>
            <a:picLocks noChangeAspect="1"/>
          </p:cNvPicPr>
          <p:nvPr/>
        </p:nvPicPr>
        <p:blipFill>
          <a:blip r:embed="rId31" cstate="print"/>
          <a:srcRect/>
          <a:stretch>
            <a:fillRect/>
          </a:stretch>
        </p:blipFill>
        <p:spPr bwMode="auto">
          <a:xfrm>
            <a:off x="5468937" y="3368675"/>
            <a:ext cx="3467100" cy="2489200"/>
          </a:xfrm>
          <a:prstGeom prst="rect">
            <a:avLst/>
          </a:prstGeom>
          <a:noFill/>
          <a:ln w="9525">
            <a:noFill/>
            <a:miter lim="800000"/>
            <a:headEnd/>
            <a:tailEnd/>
          </a:ln>
        </p:spPr>
      </p:pic>
      <p:pic>
        <p:nvPicPr>
          <p:cNvPr id="36" name="Picture 35"/>
          <p:cNvPicPr>
            <a:picLocks noChangeAspect="1"/>
          </p:cNvPicPr>
          <p:nvPr/>
        </p:nvPicPr>
        <p:blipFill>
          <a:blip r:embed="rId32" cstate="print"/>
          <a:srcRect/>
          <a:stretch>
            <a:fillRect/>
          </a:stretch>
        </p:blipFill>
        <p:spPr bwMode="auto">
          <a:xfrm>
            <a:off x="5468937" y="3368675"/>
            <a:ext cx="3467100" cy="2489200"/>
          </a:xfrm>
          <a:prstGeom prst="rect">
            <a:avLst/>
          </a:prstGeom>
          <a:noFill/>
          <a:ln w="9525">
            <a:noFill/>
            <a:miter lim="800000"/>
            <a:headEnd/>
            <a:tailEnd/>
          </a:ln>
        </p:spPr>
      </p:pic>
      <p:pic>
        <p:nvPicPr>
          <p:cNvPr id="37" name="Picture 36"/>
          <p:cNvPicPr>
            <a:picLocks noChangeAspect="1"/>
          </p:cNvPicPr>
          <p:nvPr/>
        </p:nvPicPr>
        <p:blipFill>
          <a:blip r:embed="rId33" cstate="print"/>
          <a:srcRect/>
          <a:stretch>
            <a:fillRect/>
          </a:stretch>
        </p:blipFill>
        <p:spPr bwMode="auto">
          <a:xfrm>
            <a:off x="5468937" y="3368675"/>
            <a:ext cx="3467100" cy="2489200"/>
          </a:xfrm>
          <a:prstGeom prst="rect">
            <a:avLst/>
          </a:prstGeom>
          <a:noFill/>
          <a:ln w="9525">
            <a:noFill/>
            <a:miter lim="800000"/>
            <a:headEnd/>
            <a:tailEnd/>
          </a:ln>
        </p:spPr>
      </p:pic>
      <p:pic>
        <p:nvPicPr>
          <p:cNvPr id="38" name="Picture 37"/>
          <p:cNvPicPr>
            <a:picLocks noChangeAspect="1"/>
          </p:cNvPicPr>
          <p:nvPr/>
        </p:nvPicPr>
        <p:blipFill>
          <a:blip r:embed="rId34" cstate="print"/>
          <a:srcRect/>
          <a:stretch>
            <a:fillRect/>
          </a:stretch>
        </p:blipFill>
        <p:spPr bwMode="auto">
          <a:xfrm>
            <a:off x="5468937" y="3368675"/>
            <a:ext cx="3467100" cy="2489200"/>
          </a:xfrm>
          <a:prstGeom prst="rect">
            <a:avLst/>
          </a:prstGeom>
          <a:noFill/>
          <a:ln w="9525">
            <a:noFill/>
            <a:miter lim="800000"/>
            <a:headEnd/>
            <a:tailEnd/>
          </a:ln>
        </p:spPr>
      </p:pic>
      <p:pic>
        <p:nvPicPr>
          <p:cNvPr id="39" name="Picture 38"/>
          <p:cNvPicPr>
            <a:picLocks noChangeAspect="1"/>
          </p:cNvPicPr>
          <p:nvPr/>
        </p:nvPicPr>
        <p:blipFill>
          <a:blip r:embed="rId35" cstate="print"/>
          <a:srcRect/>
          <a:stretch>
            <a:fillRect/>
          </a:stretch>
        </p:blipFill>
        <p:spPr bwMode="auto">
          <a:xfrm>
            <a:off x="5468937" y="3368675"/>
            <a:ext cx="3467100" cy="2489200"/>
          </a:xfrm>
          <a:prstGeom prst="rect">
            <a:avLst/>
          </a:prstGeom>
          <a:noFill/>
          <a:ln w="9525">
            <a:noFill/>
            <a:miter lim="800000"/>
            <a:headEnd/>
            <a:tailEnd/>
          </a:ln>
        </p:spPr>
      </p:pic>
      <p:pic>
        <p:nvPicPr>
          <p:cNvPr id="40" name="Picture 39"/>
          <p:cNvPicPr>
            <a:picLocks noChangeAspect="1"/>
          </p:cNvPicPr>
          <p:nvPr/>
        </p:nvPicPr>
        <p:blipFill>
          <a:blip r:embed="rId36" cstate="print"/>
          <a:srcRect/>
          <a:stretch>
            <a:fillRect/>
          </a:stretch>
        </p:blipFill>
        <p:spPr bwMode="auto">
          <a:xfrm>
            <a:off x="5468937" y="3368675"/>
            <a:ext cx="3467100" cy="2489200"/>
          </a:xfrm>
          <a:prstGeom prst="rect">
            <a:avLst/>
          </a:prstGeom>
          <a:noFill/>
          <a:ln w="9525">
            <a:noFill/>
            <a:miter lim="800000"/>
            <a:headEnd/>
            <a:tailEnd/>
          </a:ln>
        </p:spPr>
      </p:pic>
      <p:pic>
        <p:nvPicPr>
          <p:cNvPr id="41" name="Picture 40"/>
          <p:cNvPicPr>
            <a:picLocks noChangeAspect="1"/>
          </p:cNvPicPr>
          <p:nvPr/>
        </p:nvPicPr>
        <p:blipFill>
          <a:blip r:embed="rId37" cstate="print"/>
          <a:srcRect/>
          <a:stretch>
            <a:fillRect/>
          </a:stretch>
        </p:blipFill>
        <p:spPr bwMode="auto">
          <a:xfrm>
            <a:off x="5468937" y="3368675"/>
            <a:ext cx="3467100" cy="2489200"/>
          </a:xfrm>
          <a:prstGeom prst="rect">
            <a:avLst/>
          </a:prstGeom>
          <a:noFill/>
          <a:ln w="9525">
            <a:noFill/>
            <a:miter lim="800000"/>
            <a:headEnd/>
            <a:tailEnd/>
          </a:ln>
        </p:spPr>
      </p:pic>
      <p:pic>
        <p:nvPicPr>
          <p:cNvPr id="42" name="Picture 41"/>
          <p:cNvPicPr>
            <a:picLocks noChangeAspect="1"/>
          </p:cNvPicPr>
          <p:nvPr/>
        </p:nvPicPr>
        <p:blipFill>
          <a:blip r:embed="rId38" cstate="print"/>
          <a:srcRect/>
          <a:stretch>
            <a:fillRect/>
          </a:stretch>
        </p:blipFill>
        <p:spPr bwMode="auto">
          <a:xfrm>
            <a:off x="5468937" y="3368675"/>
            <a:ext cx="3467100" cy="2489200"/>
          </a:xfrm>
          <a:prstGeom prst="rect">
            <a:avLst/>
          </a:prstGeom>
          <a:noFill/>
          <a:ln w="9525">
            <a:noFill/>
            <a:miter lim="800000"/>
            <a:headEnd/>
            <a:tailEnd/>
          </a:ln>
        </p:spPr>
      </p:pic>
      <p:pic>
        <p:nvPicPr>
          <p:cNvPr id="43" name="Picture 42"/>
          <p:cNvPicPr>
            <a:picLocks noChangeAspect="1"/>
          </p:cNvPicPr>
          <p:nvPr/>
        </p:nvPicPr>
        <p:blipFill>
          <a:blip r:embed="rId39" cstate="print"/>
          <a:srcRect/>
          <a:stretch>
            <a:fillRect/>
          </a:stretch>
        </p:blipFill>
        <p:spPr bwMode="auto">
          <a:xfrm>
            <a:off x="5468937" y="3368675"/>
            <a:ext cx="3467100" cy="2489200"/>
          </a:xfrm>
          <a:prstGeom prst="rect">
            <a:avLst/>
          </a:prstGeom>
          <a:noFill/>
          <a:ln w="9525">
            <a:noFill/>
            <a:miter lim="800000"/>
            <a:headEnd/>
            <a:tailEnd/>
          </a:ln>
        </p:spPr>
      </p:pic>
      <p:pic>
        <p:nvPicPr>
          <p:cNvPr id="44" name="Picture 43"/>
          <p:cNvPicPr>
            <a:picLocks noChangeAspect="1"/>
          </p:cNvPicPr>
          <p:nvPr/>
        </p:nvPicPr>
        <p:blipFill>
          <a:blip r:embed="rId40" cstate="print"/>
          <a:srcRect/>
          <a:stretch>
            <a:fillRect/>
          </a:stretch>
        </p:blipFill>
        <p:spPr bwMode="auto">
          <a:xfrm>
            <a:off x="5468937" y="3368675"/>
            <a:ext cx="3467100" cy="2489200"/>
          </a:xfrm>
          <a:prstGeom prst="rect">
            <a:avLst/>
          </a:prstGeom>
          <a:noFill/>
          <a:ln w="9525">
            <a:noFill/>
            <a:miter lim="800000"/>
            <a:headEnd/>
            <a:tailEnd/>
          </a:ln>
        </p:spPr>
      </p:pic>
      <p:pic>
        <p:nvPicPr>
          <p:cNvPr id="45" name="Picture 44"/>
          <p:cNvPicPr>
            <a:picLocks noChangeAspect="1"/>
          </p:cNvPicPr>
          <p:nvPr/>
        </p:nvPicPr>
        <p:blipFill>
          <a:blip r:embed="rId41" cstate="print"/>
          <a:srcRect/>
          <a:stretch>
            <a:fillRect/>
          </a:stretch>
        </p:blipFill>
        <p:spPr bwMode="auto">
          <a:xfrm>
            <a:off x="5468937" y="3368675"/>
            <a:ext cx="3467100" cy="2489200"/>
          </a:xfrm>
          <a:prstGeom prst="rect">
            <a:avLst/>
          </a:prstGeom>
          <a:noFill/>
          <a:ln w="9525">
            <a:noFill/>
            <a:miter lim="800000"/>
            <a:headEnd/>
            <a:tailEnd/>
          </a:ln>
        </p:spPr>
      </p:pic>
      <p:pic>
        <p:nvPicPr>
          <p:cNvPr id="46" name="Picture 45"/>
          <p:cNvPicPr>
            <a:picLocks noChangeAspect="1"/>
          </p:cNvPicPr>
          <p:nvPr/>
        </p:nvPicPr>
        <p:blipFill>
          <a:blip r:embed="rId42" cstate="print"/>
          <a:srcRect/>
          <a:stretch>
            <a:fillRect/>
          </a:stretch>
        </p:blipFill>
        <p:spPr bwMode="auto">
          <a:xfrm>
            <a:off x="5468937" y="3368675"/>
            <a:ext cx="3467100" cy="2489200"/>
          </a:xfrm>
          <a:prstGeom prst="rect">
            <a:avLst/>
          </a:prstGeom>
          <a:noFill/>
          <a:ln w="9525">
            <a:noFill/>
            <a:miter lim="800000"/>
            <a:headEnd/>
            <a:tailEnd/>
          </a:ln>
        </p:spPr>
      </p:pic>
      <p:pic>
        <p:nvPicPr>
          <p:cNvPr id="47" name="Picture 46"/>
          <p:cNvPicPr>
            <a:picLocks noChangeAspect="1"/>
          </p:cNvPicPr>
          <p:nvPr/>
        </p:nvPicPr>
        <p:blipFill>
          <a:blip r:embed="rId43" cstate="print"/>
          <a:srcRect/>
          <a:stretch>
            <a:fillRect/>
          </a:stretch>
        </p:blipFill>
        <p:spPr bwMode="auto">
          <a:xfrm>
            <a:off x="5468937" y="3368675"/>
            <a:ext cx="3467100" cy="2489200"/>
          </a:xfrm>
          <a:prstGeom prst="rect">
            <a:avLst/>
          </a:prstGeom>
          <a:noFill/>
          <a:ln w="9525">
            <a:noFill/>
            <a:miter lim="800000"/>
            <a:headEnd/>
            <a:tailEnd/>
          </a:ln>
        </p:spPr>
      </p:pic>
      <p:pic>
        <p:nvPicPr>
          <p:cNvPr id="48" name="Picture 47"/>
          <p:cNvPicPr>
            <a:picLocks noChangeAspect="1"/>
          </p:cNvPicPr>
          <p:nvPr/>
        </p:nvPicPr>
        <p:blipFill>
          <a:blip r:embed="rId44" cstate="print"/>
          <a:srcRect/>
          <a:stretch>
            <a:fillRect/>
          </a:stretch>
        </p:blipFill>
        <p:spPr bwMode="auto">
          <a:xfrm>
            <a:off x="5468937" y="3368675"/>
            <a:ext cx="3467100" cy="2489200"/>
          </a:xfrm>
          <a:prstGeom prst="rect">
            <a:avLst/>
          </a:prstGeom>
          <a:noFill/>
          <a:ln w="9525">
            <a:noFill/>
            <a:miter lim="800000"/>
            <a:headEnd/>
            <a:tailEnd/>
          </a:ln>
        </p:spPr>
      </p:pic>
      <p:pic>
        <p:nvPicPr>
          <p:cNvPr id="49" name="Picture 48"/>
          <p:cNvPicPr>
            <a:picLocks noChangeAspect="1"/>
          </p:cNvPicPr>
          <p:nvPr/>
        </p:nvPicPr>
        <p:blipFill>
          <a:blip r:embed="rId45" cstate="print"/>
          <a:srcRect/>
          <a:stretch>
            <a:fillRect/>
          </a:stretch>
        </p:blipFill>
        <p:spPr bwMode="auto">
          <a:xfrm>
            <a:off x="5468937" y="3368675"/>
            <a:ext cx="3467100" cy="2489200"/>
          </a:xfrm>
          <a:prstGeom prst="rect">
            <a:avLst/>
          </a:prstGeom>
          <a:noFill/>
          <a:ln w="9525">
            <a:noFill/>
            <a:miter lim="800000"/>
            <a:headEnd/>
            <a:tailEnd/>
          </a:ln>
        </p:spPr>
      </p:pic>
      <p:pic>
        <p:nvPicPr>
          <p:cNvPr id="50" name="Picture 49"/>
          <p:cNvPicPr>
            <a:picLocks noChangeAspect="1"/>
          </p:cNvPicPr>
          <p:nvPr/>
        </p:nvPicPr>
        <p:blipFill>
          <a:blip r:embed="rId46" cstate="print"/>
          <a:srcRect/>
          <a:stretch>
            <a:fillRect/>
          </a:stretch>
        </p:blipFill>
        <p:spPr bwMode="auto">
          <a:xfrm>
            <a:off x="5468937" y="3368675"/>
            <a:ext cx="3467100" cy="2489200"/>
          </a:xfrm>
          <a:prstGeom prst="rect">
            <a:avLst/>
          </a:prstGeom>
          <a:noFill/>
          <a:ln w="9525">
            <a:noFill/>
            <a:miter lim="800000"/>
            <a:headEnd/>
            <a:tailEnd/>
          </a:ln>
        </p:spPr>
      </p:pic>
      <p:pic>
        <p:nvPicPr>
          <p:cNvPr id="51" name="Picture 50"/>
          <p:cNvPicPr>
            <a:picLocks noChangeAspect="1"/>
          </p:cNvPicPr>
          <p:nvPr/>
        </p:nvPicPr>
        <p:blipFill>
          <a:blip r:embed="rId47" cstate="print"/>
          <a:srcRect/>
          <a:stretch>
            <a:fillRect/>
          </a:stretch>
        </p:blipFill>
        <p:spPr bwMode="auto">
          <a:xfrm>
            <a:off x="5468937" y="3368675"/>
            <a:ext cx="3467100" cy="2489200"/>
          </a:xfrm>
          <a:prstGeom prst="rect">
            <a:avLst/>
          </a:prstGeom>
          <a:noFill/>
          <a:ln w="9525">
            <a:noFill/>
            <a:miter lim="800000"/>
            <a:headEnd/>
            <a:tailEnd/>
          </a:ln>
        </p:spPr>
      </p:pic>
      <p:pic>
        <p:nvPicPr>
          <p:cNvPr id="52" name="Picture 51"/>
          <p:cNvPicPr>
            <a:picLocks noChangeAspect="1"/>
          </p:cNvPicPr>
          <p:nvPr/>
        </p:nvPicPr>
        <p:blipFill>
          <a:blip r:embed="rId48" cstate="print"/>
          <a:srcRect/>
          <a:stretch>
            <a:fillRect/>
          </a:stretch>
        </p:blipFill>
        <p:spPr bwMode="auto">
          <a:xfrm>
            <a:off x="5468937" y="3368675"/>
            <a:ext cx="3467100" cy="2489200"/>
          </a:xfrm>
          <a:prstGeom prst="rect">
            <a:avLst/>
          </a:prstGeom>
          <a:noFill/>
          <a:ln w="9525">
            <a:noFill/>
            <a:miter lim="800000"/>
            <a:headEnd/>
            <a:tailEnd/>
          </a:ln>
        </p:spPr>
      </p:pic>
      <p:pic>
        <p:nvPicPr>
          <p:cNvPr id="53" name="Picture 52"/>
          <p:cNvPicPr>
            <a:picLocks noChangeAspect="1"/>
          </p:cNvPicPr>
          <p:nvPr/>
        </p:nvPicPr>
        <p:blipFill>
          <a:blip r:embed="rId49" cstate="print"/>
          <a:srcRect/>
          <a:stretch>
            <a:fillRect/>
          </a:stretch>
        </p:blipFill>
        <p:spPr bwMode="auto">
          <a:xfrm>
            <a:off x="5468937" y="3368675"/>
            <a:ext cx="3467100" cy="2489200"/>
          </a:xfrm>
          <a:prstGeom prst="rect">
            <a:avLst/>
          </a:prstGeom>
          <a:noFill/>
          <a:ln w="9525">
            <a:noFill/>
            <a:miter lim="800000"/>
            <a:headEnd/>
            <a:tailEnd/>
          </a:ln>
        </p:spPr>
      </p:pic>
      <p:pic>
        <p:nvPicPr>
          <p:cNvPr id="54" name="Picture 53"/>
          <p:cNvPicPr>
            <a:picLocks noChangeAspect="1"/>
          </p:cNvPicPr>
          <p:nvPr/>
        </p:nvPicPr>
        <p:blipFill>
          <a:blip r:embed="rId50" cstate="print"/>
          <a:srcRect/>
          <a:stretch>
            <a:fillRect/>
          </a:stretch>
        </p:blipFill>
        <p:spPr bwMode="auto">
          <a:xfrm>
            <a:off x="5468937" y="3368675"/>
            <a:ext cx="3467100" cy="2489200"/>
          </a:xfrm>
          <a:prstGeom prst="rect">
            <a:avLst/>
          </a:prstGeom>
          <a:noFill/>
          <a:ln w="9525">
            <a:noFill/>
            <a:miter lim="800000"/>
            <a:headEnd/>
            <a:tailEnd/>
          </a:ln>
        </p:spPr>
      </p:pic>
      <p:pic>
        <p:nvPicPr>
          <p:cNvPr id="55" name="Picture 54"/>
          <p:cNvPicPr>
            <a:picLocks noChangeAspect="1"/>
          </p:cNvPicPr>
          <p:nvPr/>
        </p:nvPicPr>
        <p:blipFill>
          <a:blip r:embed="rId51" cstate="print"/>
          <a:srcRect/>
          <a:stretch>
            <a:fillRect/>
          </a:stretch>
        </p:blipFill>
        <p:spPr bwMode="auto">
          <a:xfrm>
            <a:off x="5468937" y="3368675"/>
            <a:ext cx="3467100" cy="2489200"/>
          </a:xfrm>
          <a:prstGeom prst="rect">
            <a:avLst/>
          </a:prstGeom>
          <a:noFill/>
          <a:ln w="9525">
            <a:noFill/>
            <a:miter lim="800000"/>
            <a:headEnd/>
            <a:tailEnd/>
          </a:ln>
        </p:spPr>
      </p:pic>
      <p:pic>
        <p:nvPicPr>
          <p:cNvPr id="56" name="Picture 55"/>
          <p:cNvPicPr>
            <a:picLocks noChangeAspect="1"/>
          </p:cNvPicPr>
          <p:nvPr/>
        </p:nvPicPr>
        <p:blipFill>
          <a:blip r:embed="rId52" cstate="print"/>
          <a:srcRect/>
          <a:stretch>
            <a:fillRect/>
          </a:stretch>
        </p:blipFill>
        <p:spPr bwMode="auto">
          <a:xfrm>
            <a:off x="5468937" y="3368675"/>
            <a:ext cx="3467100" cy="2489200"/>
          </a:xfrm>
          <a:prstGeom prst="rect">
            <a:avLst/>
          </a:prstGeom>
          <a:noFill/>
          <a:ln w="9525">
            <a:noFill/>
            <a:miter lim="800000"/>
            <a:headEnd/>
            <a:tailEnd/>
          </a:ln>
        </p:spPr>
      </p:pic>
      <p:pic>
        <p:nvPicPr>
          <p:cNvPr id="57" name="Picture 56"/>
          <p:cNvPicPr>
            <a:picLocks noChangeAspect="1"/>
          </p:cNvPicPr>
          <p:nvPr/>
        </p:nvPicPr>
        <p:blipFill>
          <a:blip r:embed="rId53" cstate="print"/>
          <a:srcRect/>
          <a:stretch>
            <a:fillRect/>
          </a:stretch>
        </p:blipFill>
        <p:spPr bwMode="auto">
          <a:xfrm>
            <a:off x="5468937" y="3368675"/>
            <a:ext cx="3467100" cy="2489200"/>
          </a:xfrm>
          <a:prstGeom prst="rect">
            <a:avLst/>
          </a:prstGeom>
          <a:noFill/>
          <a:ln w="9525">
            <a:noFill/>
            <a:miter lim="800000"/>
            <a:headEnd/>
            <a:tailEnd/>
          </a:ln>
        </p:spPr>
      </p:pic>
      <p:pic>
        <p:nvPicPr>
          <p:cNvPr id="58" name="Picture 57"/>
          <p:cNvPicPr>
            <a:picLocks noChangeAspect="1"/>
          </p:cNvPicPr>
          <p:nvPr/>
        </p:nvPicPr>
        <p:blipFill>
          <a:blip r:embed="rId54" cstate="print"/>
          <a:srcRect/>
          <a:stretch>
            <a:fillRect/>
          </a:stretch>
        </p:blipFill>
        <p:spPr bwMode="auto">
          <a:xfrm>
            <a:off x="5468937" y="3368675"/>
            <a:ext cx="3467100" cy="2489200"/>
          </a:xfrm>
          <a:prstGeom prst="rect">
            <a:avLst/>
          </a:prstGeom>
          <a:noFill/>
          <a:ln w="9525">
            <a:noFill/>
            <a:miter lim="800000"/>
            <a:headEnd/>
            <a:tailEnd/>
          </a:ln>
        </p:spPr>
      </p:pic>
      <p:pic>
        <p:nvPicPr>
          <p:cNvPr id="59" name="Picture 58"/>
          <p:cNvPicPr>
            <a:picLocks noChangeAspect="1"/>
          </p:cNvPicPr>
          <p:nvPr/>
        </p:nvPicPr>
        <p:blipFill>
          <a:blip r:embed="rId55" cstate="print"/>
          <a:srcRect/>
          <a:stretch>
            <a:fillRect/>
          </a:stretch>
        </p:blipFill>
        <p:spPr bwMode="auto">
          <a:xfrm>
            <a:off x="5468937" y="3368675"/>
            <a:ext cx="3467100" cy="2489200"/>
          </a:xfrm>
          <a:prstGeom prst="rect">
            <a:avLst/>
          </a:prstGeom>
          <a:noFill/>
          <a:ln w="9525">
            <a:noFill/>
            <a:miter lim="800000"/>
            <a:headEnd/>
            <a:tailEnd/>
          </a:ln>
        </p:spPr>
      </p:pic>
      <p:pic>
        <p:nvPicPr>
          <p:cNvPr id="60" name="Picture 59"/>
          <p:cNvPicPr>
            <a:picLocks noChangeAspect="1"/>
          </p:cNvPicPr>
          <p:nvPr/>
        </p:nvPicPr>
        <p:blipFill>
          <a:blip r:embed="rId56" cstate="print"/>
          <a:srcRect/>
          <a:stretch>
            <a:fillRect/>
          </a:stretch>
        </p:blipFill>
        <p:spPr bwMode="auto">
          <a:xfrm>
            <a:off x="5468937" y="3368675"/>
            <a:ext cx="3467100" cy="2489200"/>
          </a:xfrm>
          <a:prstGeom prst="rect">
            <a:avLst/>
          </a:prstGeom>
          <a:noFill/>
          <a:ln w="9525">
            <a:noFill/>
            <a:miter lim="800000"/>
            <a:headEnd/>
            <a:tailEnd/>
          </a:ln>
        </p:spPr>
      </p:pic>
      <p:pic>
        <p:nvPicPr>
          <p:cNvPr id="61" name="Picture 60"/>
          <p:cNvPicPr>
            <a:picLocks noChangeAspect="1"/>
          </p:cNvPicPr>
          <p:nvPr/>
        </p:nvPicPr>
        <p:blipFill>
          <a:blip r:embed="rId57" cstate="print"/>
          <a:srcRect/>
          <a:stretch>
            <a:fillRect/>
          </a:stretch>
        </p:blipFill>
        <p:spPr bwMode="auto">
          <a:xfrm>
            <a:off x="5468937" y="3368675"/>
            <a:ext cx="3467100" cy="2489200"/>
          </a:xfrm>
          <a:prstGeom prst="rect">
            <a:avLst/>
          </a:prstGeom>
          <a:noFill/>
          <a:ln w="9525">
            <a:noFill/>
            <a:miter lim="800000"/>
            <a:headEnd/>
            <a:tailEnd/>
          </a:ln>
        </p:spPr>
      </p:pic>
      <p:pic>
        <p:nvPicPr>
          <p:cNvPr id="62" name="Picture 61"/>
          <p:cNvPicPr>
            <a:picLocks noChangeAspect="1"/>
          </p:cNvPicPr>
          <p:nvPr/>
        </p:nvPicPr>
        <p:blipFill>
          <a:blip r:embed="rId58" cstate="print"/>
          <a:srcRect/>
          <a:stretch>
            <a:fillRect/>
          </a:stretch>
        </p:blipFill>
        <p:spPr bwMode="auto">
          <a:xfrm>
            <a:off x="5468937" y="3368675"/>
            <a:ext cx="3467100" cy="2489200"/>
          </a:xfrm>
          <a:prstGeom prst="rect">
            <a:avLst/>
          </a:prstGeom>
          <a:noFill/>
          <a:ln w="9525">
            <a:noFill/>
            <a:miter lim="800000"/>
            <a:headEnd/>
            <a:tailEnd/>
          </a:ln>
        </p:spPr>
      </p:pic>
      <p:pic>
        <p:nvPicPr>
          <p:cNvPr id="63" name="Picture 62"/>
          <p:cNvPicPr>
            <a:picLocks noChangeAspect="1"/>
          </p:cNvPicPr>
          <p:nvPr/>
        </p:nvPicPr>
        <p:blipFill>
          <a:blip r:embed="rId59" cstate="print"/>
          <a:srcRect/>
          <a:stretch>
            <a:fillRect/>
          </a:stretch>
        </p:blipFill>
        <p:spPr bwMode="auto">
          <a:xfrm>
            <a:off x="5468937" y="3368675"/>
            <a:ext cx="3467100" cy="2489200"/>
          </a:xfrm>
          <a:prstGeom prst="rect">
            <a:avLst/>
          </a:prstGeom>
          <a:noFill/>
          <a:ln w="9525">
            <a:noFill/>
            <a:miter lim="800000"/>
            <a:headEnd/>
            <a:tailEnd/>
          </a:ln>
        </p:spPr>
      </p:pic>
      <p:pic>
        <p:nvPicPr>
          <p:cNvPr id="64" name="Picture 63"/>
          <p:cNvPicPr>
            <a:picLocks noChangeAspect="1"/>
          </p:cNvPicPr>
          <p:nvPr/>
        </p:nvPicPr>
        <p:blipFill>
          <a:blip r:embed="rId60" cstate="print"/>
          <a:srcRect/>
          <a:stretch>
            <a:fillRect/>
          </a:stretch>
        </p:blipFill>
        <p:spPr bwMode="auto">
          <a:xfrm>
            <a:off x="5468937" y="3368675"/>
            <a:ext cx="3467100" cy="2489200"/>
          </a:xfrm>
          <a:prstGeom prst="rect">
            <a:avLst/>
          </a:prstGeom>
          <a:noFill/>
          <a:ln w="9525">
            <a:noFill/>
            <a:miter lim="800000"/>
            <a:headEnd/>
            <a:tailEnd/>
          </a:ln>
        </p:spPr>
      </p:pic>
      <p:pic>
        <p:nvPicPr>
          <p:cNvPr id="65" name="Picture 64"/>
          <p:cNvPicPr>
            <a:picLocks noChangeAspect="1"/>
          </p:cNvPicPr>
          <p:nvPr/>
        </p:nvPicPr>
        <p:blipFill>
          <a:blip r:embed="rId61" cstate="print"/>
          <a:srcRect/>
          <a:stretch>
            <a:fillRect/>
          </a:stretch>
        </p:blipFill>
        <p:spPr bwMode="auto">
          <a:xfrm>
            <a:off x="5468937" y="3368675"/>
            <a:ext cx="3467100" cy="2489200"/>
          </a:xfrm>
          <a:prstGeom prst="rect">
            <a:avLst/>
          </a:prstGeom>
          <a:noFill/>
          <a:ln w="9525">
            <a:noFill/>
            <a:miter lim="800000"/>
            <a:headEnd/>
            <a:tailEnd/>
          </a:ln>
        </p:spPr>
      </p:pic>
      <p:pic>
        <p:nvPicPr>
          <p:cNvPr id="66" name="Picture 65"/>
          <p:cNvPicPr>
            <a:picLocks noChangeAspect="1"/>
          </p:cNvPicPr>
          <p:nvPr/>
        </p:nvPicPr>
        <p:blipFill>
          <a:blip r:embed="rId62" cstate="print"/>
          <a:srcRect/>
          <a:stretch>
            <a:fillRect/>
          </a:stretch>
        </p:blipFill>
        <p:spPr bwMode="auto">
          <a:xfrm>
            <a:off x="5468937" y="3368675"/>
            <a:ext cx="3467100" cy="2489200"/>
          </a:xfrm>
          <a:prstGeom prst="rect">
            <a:avLst/>
          </a:prstGeom>
          <a:noFill/>
          <a:ln w="9525">
            <a:noFill/>
            <a:miter lim="800000"/>
            <a:headEnd/>
            <a:tailEnd/>
          </a:ln>
        </p:spPr>
      </p:pic>
      <p:pic>
        <p:nvPicPr>
          <p:cNvPr id="67" name="Picture 66"/>
          <p:cNvPicPr>
            <a:picLocks noChangeAspect="1"/>
          </p:cNvPicPr>
          <p:nvPr/>
        </p:nvPicPr>
        <p:blipFill>
          <a:blip r:embed="rId63" cstate="print"/>
          <a:srcRect/>
          <a:stretch>
            <a:fillRect/>
          </a:stretch>
        </p:blipFill>
        <p:spPr bwMode="auto">
          <a:xfrm>
            <a:off x="5468937" y="3368675"/>
            <a:ext cx="3467100" cy="2489200"/>
          </a:xfrm>
          <a:prstGeom prst="rect">
            <a:avLst/>
          </a:prstGeom>
          <a:noFill/>
          <a:ln w="9525">
            <a:noFill/>
            <a:miter lim="800000"/>
            <a:headEnd/>
            <a:tailEnd/>
          </a:ln>
        </p:spPr>
      </p:pic>
      <p:pic>
        <p:nvPicPr>
          <p:cNvPr id="68" name="Picture 67"/>
          <p:cNvPicPr>
            <a:picLocks noChangeAspect="1"/>
          </p:cNvPicPr>
          <p:nvPr/>
        </p:nvPicPr>
        <p:blipFill>
          <a:blip r:embed="rId64" cstate="print"/>
          <a:srcRect/>
          <a:stretch>
            <a:fillRect/>
          </a:stretch>
        </p:blipFill>
        <p:spPr bwMode="auto">
          <a:xfrm>
            <a:off x="5468937" y="3368675"/>
            <a:ext cx="3467100" cy="2489200"/>
          </a:xfrm>
          <a:prstGeom prst="rect">
            <a:avLst/>
          </a:prstGeom>
          <a:noFill/>
          <a:ln w="9525">
            <a:noFill/>
            <a:miter lim="800000"/>
            <a:headEnd/>
            <a:tailEnd/>
          </a:ln>
        </p:spPr>
      </p:pic>
      <p:pic>
        <p:nvPicPr>
          <p:cNvPr id="69" name="Picture 68"/>
          <p:cNvPicPr>
            <a:picLocks noChangeAspect="1"/>
          </p:cNvPicPr>
          <p:nvPr/>
        </p:nvPicPr>
        <p:blipFill>
          <a:blip r:embed="rId65" cstate="print"/>
          <a:srcRect/>
          <a:stretch>
            <a:fillRect/>
          </a:stretch>
        </p:blipFill>
        <p:spPr bwMode="auto">
          <a:xfrm>
            <a:off x="5468937" y="3368675"/>
            <a:ext cx="3467100" cy="2489200"/>
          </a:xfrm>
          <a:prstGeom prst="rect">
            <a:avLst/>
          </a:prstGeom>
          <a:noFill/>
          <a:ln w="9525">
            <a:noFill/>
            <a:miter lim="800000"/>
            <a:headEnd/>
            <a:tailEnd/>
          </a:ln>
        </p:spPr>
      </p:pic>
      <p:pic>
        <p:nvPicPr>
          <p:cNvPr id="70" name="Picture 69"/>
          <p:cNvPicPr>
            <a:picLocks noChangeAspect="1"/>
          </p:cNvPicPr>
          <p:nvPr/>
        </p:nvPicPr>
        <p:blipFill>
          <a:blip r:embed="rId66" cstate="print"/>
          <a:srcRect/>
          <a:stretch>
            <a:fillRect/>
          </a:stretch>
        </p:blipFill>
        <p:spPr bwMode="auto">
          <a:xfrm>
            <a:off x="5468937" y="3368675"/>
            <a:ext cx="3467100" cy="2489200"/>
          </a:xfrm>
          <a:prstGeom prst="rect">
            <a:avLst/>
          </a:prstGeom>
          <a:noFill/>
          <a:ln w="9525">
            <a:noFill/>
            <a:miter lim="800000"/>
            <a:headEnd/>
            <a:tailEnd/>
          </a:ln>
        </p:spPr>
      </p:pic>
      <p:pic>
        <p:nvPicPr>
          <p:cNvPr id="71" name="Picture 70"/>
          <p:cNvPicPr>
            <a:picLocks noChangeAspect="1"/>
          </p:cNvPicPr>
          <p:nvPr/>
        </p:nvPicPr>
        <p:blipFill>
          <a:blip r:embed="rId67" cstate="print"/>
          <a:srcRect/>
          <a:stretch>
            <a:fillRect/>
          </a:stretch>
        </p:blipFill>
        <p:spPr bwMode="auto">
          <a:xfrm>
            <a:off x="5468937" y="3368675"/>
            <a:ext cx="3467100" cy="2489200"/>
          </a:xfrm>
          <a:prstGeom prst="rect">
            <a:avLst/>
          </a:prstGeom>
          <a:noFill/>
          <a:ln w="9525">
            <a:noFill/>
            <a:miter lim="800000"/>
            <a:headEnd/>
            <a:tailEnd/>
          </a:ln>
        </p:spPr>
      </p:pic>
      <p:pic>
        <p:nvPicPr>
          <p:cNvPr id="72" name="Picture 71"/>
          <p:cNvPicPr>
            <a:picLocks noChangeAspect="1"/>
          </p:cNvPicPr>
          <p:nvPr/>
        </p:nvPicPr>
        <p:blipFill>
          <a:blip r:embed="rId68" cstate="print"/>
          <a:srcRect/>
          <a:stretch>
            <a:fillRect/>
          </a:stretch>
        </p:blipFill>
        <p:spPr bwMode="auto">
          <a:xfrm>
            <a:off x="5468937" y="3368675"/>
            <a:ext cx="3467100" cy="2489200"/>
          </a:xfrm>
          <a:prstGeom prst="rect">
            <a:avLst/>
          </a:prstGeom>
          <a:noFill/>
          <a:ln w="9525">
            <a:noFill/>
            <a:miter lim="800000"/>
            <a:headEnd/>
            <a:tailEnd/>
          </a:ln>
        </p:spPr>
      </p:pic>
      <p:pic>
        <p:nvPicPr>
          <p:cNvPr id="73" name="Picture 72"/>
          <p:cNvPicPr>
            <a:picLocks noChangeAspect="1"/>
          </p:cNvPicPr>
          <p:nvPr/>
        </p:nvPicPr>
        <p:blipFill>
          <a:blip r:embed="rId69" cstate="print"/>
          <a:srcRect/>
          <a:stretch>
            <a:fillRect/>
          </a:stretch>
        </p:blipFill>
        <p:spPr bwMode="auto">
          <a:xfrm>
            <a:off x="5468937" y="3368675"/>
            <a:ext cx="3467100" cy="2489200"/>
          </a:xfrm>
          <a:prstGeom prst="rect">
            <a:avLst/>
          </a:prstGeom>
          <a:noFill/>
          <a:ln w="9525">
            <a:noFill/>
            <a:miter lim="800000"/>
            <a:headEnd/>
            <a:tailEnd/>
          </a:ln>
        </p:spPr>
      </p:pic>
      <p:pic>
        <p:nvPicPr>
          <p:cNvPr id="74" name="Picture 73"/>
          <p:cNvPicPr>
            <a:picLocks noChangeAspect="1"/>
          </p:cNvPicPr>
          <p:nvPr/>
        </p:nvPicPr>
        <p:blipFill>
          <a:blip r:embed="rId70" cstate="print"/>
          <a:srcRect/>
          <a:stretch>
            <a:fillRect/>
          </a:stretch>
        </p:blipFill>
        <p:spPr bwMode="auto">
          <a:xfrm>
            <a:off x="5468937" y="3368675"/>
            <a:ext cx="3467100" cy="2489200"/>
          </a:xfrm>
          <a:prstGeom prst="rect">
            <a:avLst/>
          </a:prstGeom>
          <a:noFill/>
          <a:ln w="9525">
            <a:noFill/>
            <a:miter lim="800000"/>
            <a:headEnd/>
            <a:tailEnd/>
          </a:ln>
        </p:spPr>
      </p:pic>
      <p:pic>
        <p:nvPicPr>
          <p:cNvPr id="75" name="Picture 74"/>
          <p:cNvPicPr>
            <a:picLocks noChangeAspect="1"/>
          </p:cNvPicPr>
          <p:nvPr/>
        </p:nvPicPr>
        <p:blipFill>
          <a:blip r:embed="rId71" cstate="print"/>
          <a:srcRect/>
          <a:stretch>
            <a:fillRect/>
          </a:stretch>
        </p:blipFill>
        <p:spPr bwMode="auto">
          <a:xfrm>
            <a:off x="5468937" y="3368675"/>
            <a:ext cx="3467100" cy="2489200"/>
          </a:xfrm>
          <a:prstGeom prst="rect">
            <a:avLst/>
          </a:prstGeom>
          <a:noFill/>
          <a:ln w="9525">
            <a:noFill/>
            <a:miter lim="800000"/>
            <a:headEnd/>
            <a:tailEnd/>
          </a:ln>
        </p:spPr>
      </p:pic>
      <p:pic>
        <p:nvPicPr>
          <p:cNvPr id="76" name="Picture 75"/>
          <p:cNvPicPr>
            <a:picLocks noChangeAspect="1"/>
          </p:cNvPicPr>
          <p:nvPr/>
        </p:nvPicPr>
        <p:blipFill>
          <a:blip r:embed="rId72" cstate="print"/>
          <a:srcRect/>
          <a:stretch>
            <a:fillRect/>
          </a:stretch>
        </p:blipFill>
        <p:spPr bwMode="auto">
          <a:xfrm>
            <a:off x="5468937" y="3368675"/>
            <a:ext cx="3467100" cy="2489200"/>
          </a:xfrm>
          <a:prstGeom prst="rect">
            <a:avLst/>
          </a:prstGeom>
          <a:noFill/>
          <a:ln w="9525">
            <a:noFill/>
            <a:miter lim="800000"/>
            <a:headEnd/>
            <a:tailEnd/>
          </a:ln>
        </p:spPr>
      </p:pic>
      <p:pic>
        <p:nvPicPr>
          <p:cNvPr id="77" name="Picture 76"/>
          <p:cNvPicPr>
            <a:picLocks noChangeAspect="1"/>
          </p:cNvPicPr>
          <p:nvPr/>
        </p:nvPicPr>
        <p:blipFill>
          <a:blip r:embed="rId73" cstate="print"/>
          <a:srcRect/>
          <a:stretch>
            <a:fillRect/>
          </a:stretch>
        </p:blipFill>
        <p:spPr bwMode="auto">
          <a:xfrm>
            <a:off x="5468937" y="3368675"/>
            <a:ext cx="3467100" cy="2489200"/>
          </a:xfrm>
          <a:prstGeom prst="rect">
            <a:avLst/>
          </a:prstGeom>
          <a:noFill/>
          <a:ln w="9525">
            <a:noFill/>
            <a:miter lim="800000"/>
            <a:headEnd/>
            <a:tailEnd/>
          </a:ln>
        </p:spPr>
      </p:pic>
      <p:pic>
        <p:nvPicPr>
          <p:cNvPr id="78" name="Picture 77"/>
          <p:cNvPicPr>
            <a:picLocks noChangeAspect="1"/>
          </p:cNvPicPr>
          <p:nvPr/>
        </p:nvPicPr>
        <p:blipFill>
          <a:blip r:embed="rId74" cstate="print"/>
          <a:srcRect/>
          <a:stretch>
            <a:fillRect/>
          </a:stretch>
        </p:blipFill>
        <p:spPr bwMode="auto">
          <a:xfrm>
            <a:off x="5468937" y="3368675"/>
            <a:ext cx="3467100" cy="2489200"/>
          </a:xfrm>
          <a:prstGeom prst="rect">
            <a:avLst/>
          </a:prstGeom>
          <a:noFill/>
          <a:ln w="9525">
            <a:noFill/>
            <a:miter lim="800000"/>
            <a:headEnd/>
            <a:tailEnd/>
          </a:ln>
        </p:spPr>
      </p:pic>
      <p:pic>
        <p:nvPicPr>
          <p:cNvPr id="79" name="Picture 78"/>
          <p:cNvPicPr>
            <a:picLocks noChangeAspect="1"/>
          </p:cNvPicPr>
          <p:nvPr/>
        </p:nvPicPr>
        <p:blipFill>
          <a:blip r:embed="rId75" cstate="print"/>
          <a:srcRect/>
          <a:stretch>
            <a:fillRect/>
          </a:stretch>
        </p:blipFill>
        <p:spPr bwMode="auto">
          <a:xfrm>
            <a:off x="5468937" y="3368675"/>
            <a:ext cx="3467100" cy="2489200"/>
          </a:xfrm>
          <a:prstGeom prst="rect">
            <a:avLst/>
          </a:prstGeom>
          <a:noFill/>
          <a:ln w="9525">
            <a:noFill/>
            <a:miter lim="800000"/>
            <a:headEnd/>
            <a:tailEnd/>
          </a:ln>
        </p:spPr>
      </p:pic>
      <p:pic>
        <p:nvPicPr>
          <p:cNvPr id="80" name="Picture 79"/>
          <p:cNvPicPr>
            <a:picLocks noChangeAspect="1"/>
          </p:cNvPicPr>
          <p:nvPr/>
        </p:nvPicPr>
        <p:blipFill>
          <a:blip r:embed="rId76" cstate="print"/>
          <a:srcRect/>
          <a:stretch>
            <a:fillRect/>
          </a:stretch>
        </p:blipFill>
        <p:spPr bwMode="auto">
          <a:xfrm>
            <a:off x="5468937" y="3368675"/>
            <a:ext cx="3467100" cy="2489200"/>
          </a:xfrm>
          <a:prstGeom prst="rect">
            <a:avLst/>
          </a:prstGeom>
          <a:noFill/>
          <a:ln w="9525">
            <a:noFill/>
            <a:miter lim="800000"/>
            <a:headEnd/>
            <a:tailEnd/>
          </a:ln>
        </p:spPr>
      </p:pic>
      <p:pic>
        <p:nvPicPr>
          <p:cNvPr id="81" name="Picture 80"/>
          <p:cNvPicPr>
            <a:picLocks noChangeAspect="1"/>
          </p:cNvPicPr>
          <p:nvPr/>
        </p:nvPicPr>
        <p:blipFill>
          <a:blip r:embed="rId77" cstate="print"/>
          <a:srcRect/>
          <a:stretch>
            <a:fillRect/>
          </a:stretch>
        </p:blipFill>
        <p:spPr bwMode="auto">
          <a:xfrm>
            <a:off x="5468937" y="3368675"/>
            <a:ext cx="3467100" cy="2489200"/>
          </a:xfrm>
          <a:prstGeom prst="rect">
            <a:avLst/>
          </a:prstGeom>
          <a:noFill/>
          <a:ln w="9525">
            <a:noFill/>
            <a:miter lim="800000"/>
            <a:headEnd/>
            <a:tailEnd/>
          </a:ln>
        </p:spPr>
      </p:pic>
      <p:pic>
        <p:nvPicPr>
          <p:cNvPr id="82" name="Picture 81"/>
          <p:cNvPicPr>
            <a:picLocks noChangeAspect="1"/>
          </p:cNvPicPr>
          <p:nvPr/>
        </p:nvPicPr>
        <p:blipFill>
          <a:blip r:embed="rId78" cstate="print"/>
          <a:srcRect/>
          <a:stretch>
            <a:fillRect/>
          </a:stretch>
        </p:blipFill>
        <p:spPr bwMode="auto">
          <a:xfrm>
            <a:off x="5468937" y="3368675"/>
            <a:ext cx="3467100" cy="2489200"/>
          </a:xfrm>
          <a:prstGeom prst="rect">
            <a:avLst/>
          </a:prstGeom>
          <a:noFill/>
          <a:ln w="9525">
            <a:noFill/>
            <a:miter lim="800000"/>
            <a:headEnd/>
            <a:tailEnd/>
          </a:ln>
        </p:spPr>
      </p:pic>
      <p:pic>
        <p:nvPicPr>
          <p:cNvPr id="83" name="Picture 82"/>
          <p:cNvPicPr>
            <a:picLocks noChangeAspect="1"/>
          </p:cNvPicPr>
          <p:nvPr/>
        </p:nvPicPr>
        <p:blipFill>
          <a:blip r:embed="rId79" cstate="print"/>
          <a:srcRect/>
          <a:stretch>
            <a:fillRect/>
          </a:stretch>
        </p:blipFill>
        <p:spPr bwMode="auto">
          <a:xfrm>
            <a:off x="5468937" y="3368675"/>
            <a:ext cx="3467100" cy="2489200"/>
          </a:xfrm>
          <a:prstGeom prst="rect">
            <a:avLst/>
          </a:prstGeom>
          <a:noFill/>
          <a:ln w="9525">
            <a:noFill/>
            <a:miter lim="800000"/>
            <a:headEnd/>
            <a:tailEnd/>
          </a:ln>
        </p:spPr>
      </p:pic>
      <p:pic>
        <p:nvPicPr>
          <p:cNvPr id="84" name="Picture 79"/>
          <p:cNvPicPr>
            <a:picLocks noChangeAspect="1"/>
          </p:cNvPicPr>
          <p:nvPr/>
        </p:nvPicPr>
        <p:blipFill>
          <a:blip r:embed="rId80" cstate="print"/>
          <a:srcRect/>
          <a:stretch>
            <a:fillRect/>
          </a:stretch>
        </p:blipFill>
        <p:spPr bwMode="auto">
          <a:xfrm>
            <a:off x="4851400" y="3276600"/>
            <a:ext cx="4292600" cy="3009900"/>
          </a:xfrm>
          <a:prstGeom prst="rect">
            <a:avLst/>
          </a:prstGeom>
          <a:noFill/>
          <a:ln w="9525">
            <a:noFill/>
            <a:miter lim="800000"/>
            <a:headEnd/>
            <a:tailEnd/>
          </a:ln>
        </p:spPr>
      </p:pic>
      <p:sp>
        <p:nvSpPr>
          <p:cNvPr id="85" name="TextBox 158"/>
          <p:cNvSpPr txBox="1">
            <a:spLocks noChangeArrowheads="1"/>
          </p:cNvSpPr>
          <p:nvPr/>
        </p:nvSpPr>
        <p:spPr bwMode="auto">
          <a:xfrm>
            <a:off x="5421312" y="3082925"/>
            <a:ext cx="3582988" cy="369888"/>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Evolution of the Energy Distribution</a:t>
            </a:r>
          </a:p>
        </p:txBody>
      </p:sp>
      <p:sp>
        <p:nvSpPr>
          <p:cNvPr id="86" name="TextBox 85"/>
          <p:cNvSpPr txBox="1"/>
          <p:nvPr/>
        </p:nvSpPr>
        <p:spPr>
          <a:xfrm>
            <a:off x="2971800" y="1524000"/>
            <a:ext cx="6096000" cy="1323439"/>
          </a:xfrm>
          <a:prstGeom prst="rect">
            <a:avLst/>
          </a:prstGeom>
          <a:noFill/>
        </p:spPr>
        <p:txBody>
          <a:bodyPr wrap="square" rtlCol="0">
            <a:spAutoFit/>
          </a:bodyPr>
          <a:lstStyle/>
          <a:p>
            <a:pPr algn="l"/>
            <a:r>
              <a:rPr lang="en-US" sz="1600" dirty="0" smtClean="0"/>
              <a:t>Nonlinear taper (10-14%) increases power by factor of ~ 40 (time-independent simulations)</a:t>
            </a:r>
          </a:p>
          <a:p>
            <a:pPr algn="l"/>
            <a:endParaRPr lang="en-US" sz="1600" dirty="0"/>
          </a:p>
          <a:p>
            <a:pPr algn="l"/>
            <a:r>
              <a:rPr lang="en-US" sz="1600" i="1" dirty="0" smtClean="0"/>
              <a:t>Want the </a:t>
            </a:r>
            <a:r>
              <a:rPr lang="en-US" sz="1600" i="1" dirty="0" err="1" smtClean="0"/>
              <a:t>MaRIE</a:t>
            </a:r>
            <a:r>
              <a:rPr lang="en-US" sz="1600" i="1" dirty="0" smtClean="0"/>
              <a:t> 1.0 design to be upwardly compatible with 200-m </a:t>
            </a:r>
            <a:r>
              <a:rPr lang="en-US" sz="1600" i="1" dirty="0" err="1" smtClean="0"/>
              <a:t>undulator</a:t>
            </a:r>
            <a:r>
              <a:rPr lang="en-US" sz="1600" i="1" dirty="0" smtClean="0"/>
              <a:t> with a quadratic taper</a:t>
            </a:r>
            <a:endParaRPr lang="en-US" sz="1600" i="1" dirty="0"/>
          </a:p>
        </p:txBody>
      </p:sp>
      <p:sp>
        <p:nvSpPr>
          <p:cNvPr id="87" name="TextBox 86"/>
          <p:cNvSpPr txBox="1"/>
          <p:nvPr/>
        </p:nvSpPr>
        <p:spPr>
          <a:xfrm>
            <a:off x="2057400" y="4038600"/>
            <a:ext cx="1219200" cy="276999"/>
          </a:xfrm>
          <a:prstGeom prst="rect">
            <a:avLst/>
          </a:prstGeom>
          <a:noFill/>
        </p:spPr>
        <p:txBody>
          <a:bodyPr wrap="square" rtlCol="0">
            <a:spAutoFit/>
          </a:bodyPr>
          <a:lstStyle/>
          <a:p>
            <a:pPr algn="l"/>
            <a:r>
              <a:rPr lang="en-US" sz="1200" dirty="0" smtClean="0"/>
              <a:t>MEDUSA</a:t>
            </a:r>
          </a:p>
        </p:txBody>
      </p:sp>
      <p:sp>
        <p:nvSpPr>
          <p:cNvPr id="3" name="TextBox 2"/>
          <p:cNvSpPr txBox="1"/>
          <p:nvPr/>
        </p:nvSpPr>
        <p:spPr>
          <a:xfrm>
            <a:off x="990600" y="1676400"/>
            <a:ext cx="1219200" cy="276999"/>
          </a:xfrm>
          <a:prstGeom prst="rect">
            <a:avLst/>
          </a:prstGeom>
          <a:noFill/>
        </p:spPr>
        <p:txBody>
          <a:bodyPr wrap="square" rtlCol="0">
            <a:spAutoFit/>
          </a:bodyPr>
          <a:lstStyle/>
          <a:p>
            <a:pPr algn="l"/>
            <a:r>
              <a:rPr lang="en-US" sz="1200" dirty="0" smtClean="0"/>
              <a:t>GENESIS</a:t>
            </a:r>
          </a:p>
        </p:txBody>
      </p:sp>
      <p:sp>
        <p:nvSpPr>
          <p:cNvPr id="88" name="Slide Number Placeholder 1"/>
          <p:cNvSpPr txBox="1">
            <a:spLocks noGrp="1"/>
          </p:cNvSpPr>
          <p:nvPr/>
        </p:nvSpPr>
        <p:spPr bwMode="auto">
          <a:xfrm>
            <a:off x="6781800" y="6248400"/>
            <a:ext cx="1993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algn="r"/>
            <a:r>
              <a:rPr lang="en-US" sz="800" i="1" dirty="0">
                <a:solidFill>
                  <a:srgbClr val="000000"/>
                </a:solidFill>
              </a:rPr>
              <a:t>Slide </a:t>
            </a:r>
            <a:fld id="{A6A54A64-D45B-4E2B-B62C-AB935BE5B102}" type="slidenum">
              <a:rPr lang="en-US" sz="800" i="1">
                <a:solidFill>
                  <a:srgbClr val="000000"/>
                </a:solidFill>
              </a:rPr>
              <a:pPr algn="r"/>
              <a:t>14</a:t>
            </a:fld>
            <a:endParaRPr lang="en-US" sz="800" i="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par>
                          <p:cTn id="25" fill="hold">
                            <p:stCondLst>
                              <p:cond delay="3000"/>
                            </p:stCondLst>
                            <p:childTnLst>
                              <p:par>
                                <p:cTn id="26" presetID="1" presetClass="entr" presetSubtype="0" fill="hold" nodeType="afterEffect">
                                  <p:stCondLst>
                                    <p:cond delay="500"/>
                                  </p:stCondLst>
                                  <p:childTnLst>
                                    <p:set>
                                      <p:cBhvr>
                                        <p:cTn id="27"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par>
                          <p:cTn id="28" fill="hold">
                            <p:stCondLst>
                              <p:cond delay="3500"/>
                            </p:stCondLst>
                            <p:childTnLst>
                              <p:par>
                                <p:cTn id="29" presetID="1" presetClass="entr" presetSubtype="0" fill="hold" nodeType="afterEffect">
                                  <p:stCondLst>
                                    <p:cond delay="500"/>
                                  </p:stCondLst>
                                  <p:childTnLst>
                                    <p:set>
                                      <p:cBhvr>
                                        <p:cTn id="30"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par>
                          <p:cTn id="31" fill="hold">
                            <p:stCondLst>
                              <p:cond delay="4000"/>
                            </p:stCondLst>
                            <p:childTnLst>
                              <p:par>
                                <p:cTn id="32" presetID="1" presetClass="entr" presetSubtype="0" fill="hold" nodeType="afterEffect">
                                  <p:stCondLst>
                                    <p:cond delay="500"/>
                                  </p:stCondLst>
                                  <p:childTnLst>
                                    <p:set>
                                      <p:cBhvr>
                                        <p:cTn id="33"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par>
                          <p:cTn id="34" fill="hold">
                            <p:stCondLst>
                              <p:cond delay="4500"/>
                            </p:stCondLst>
                            <p:childTnLst>
                              <p:par>
                                <p:cTn id="35" presetID="1" presetClass="entr" presetSubtype="0" fill="hold" nodeType="afterEffect">
                                  <p:stCondLst>
                                    <p:cond delay="500"/>
                                  </p:stCondLst>
                                  <p:childTnLst>
                                    <p:set>
                                      <p:cBhvr>
                                        <p:cTn id="36"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par>
                          <p:cTn id="37" fill="hold">
                            <p:stCondLst>
                              <p:cond delay="5000"/>
                            </p:stCondLst>
                            <p:childTnLst>
                              <p:par>
                                <p:cTn id="38" presetID="1" presetClass="entr" presetSubtype="0" fill="hold" nodeType="afterEffect">
                                  <p:stCondLst>
                                    <p:cond delay="500"/>
                                  </p:stCondLst>
                                  <p:childTnLst>
                                    <p:set>
                                      <p:cBhvr>
                                        <p:cTn id="39"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par>
                          <p:cTn id="40" fill="hold">
                            <p:stCondLst>
                              <p:cond delay="5500"/>
                            </p:stCondLst>
                            <p:childTnLst>
                              <p:par>
                                <p:cTn id="41" presetID="1" presetClass="entr" presetSubtype="0" fill="hold" nodeType="afterEffect">
                                  <p:stCondLst>
                                    <p:cond delay="500"/>
                                  </p:stCondLst>
                                  <p:childTnLst>
                                    <p:set>
                                      <p:cBhvr>
                                        <p:cTn id="42"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par>
                          <p:cTn id="43" fill="hold">
                            <p:stCondLst>
                              <p:cond delay="6000"/>
                            </p:stCondLst>
                            <p:childTnLst>
                              <p:par>
                                <p:cTn id="44" presetID="1" presetClass="entr" presetSubtype="0" fill="hold" nodeType="afterEffect">
                                  <p:stCondLst>
                                    <p:cond delay="500"/>
                                  </p:stCondLst>
                                  <p:childTnLst>
                                    <p:set>
                                      <p:cBhvr>
                                        <p:cTn id="45"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par>
                          <p:cTn id="46" fill="hold">
                            <p:stCondLst>
                              <p:cond delay="6500"/>
                            </p:stCondLst>
                            <p:childTnLst>
                              <p:par>
                                <p:cTn id="47" presetID="1" presetClass="entr" presetSubtype="0" fill="hold" nodeType="afterEffect">
                                  <p:stCondLst>
                                    <p:cond delay="500"/>
                                  </p:stCondLst>
                                  <p:childTnLst>
                                    <p:set>
                                      <p:cBhvr>
                                        <p:cTn id="48"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par>
                          <p:cTn id="49" fill="hold">
                            <p:stCondLst>
                              <p:cond delay="7000"/>
                            </p:stCondLst>
                            <p:childTnLst>
                              <p:par>
                                <p:cTn id="50" presetID="1" presetClass="entr" presetSubtype="0" fill="hold" nodeType="afterEffect">
                                  <p:stCondLst>
                                    <p:cond delay="500"/>
                                  </p:stCondLst>
                                  <p:childTnLst>
                                    <p:set>
                                      <p:cBhvr>
                                        <p:cTn id="51"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par>
                          <p:cTn id="52" fill="hold">
                            <p:stCondLst>
                              <p:cond delay="7500"/>
                            </p:stCondLst>
                            <p:childTnLst>
                              <p:par>
                                <p:cTn id="53" presetID="1" presetClass="entr" presetSubtype="0" fill="hold" nodeType="afterEffect">
                                  <p:stCondLst>
                                    <p:cond delay="500"/>
                                  </p:stCondLst>
                                  <p:childTnLst>
                                    <p:set>
                                      <p:cBhvr>
                                        <p:cTn id="54"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par>
                          <p:cTn id="55" fill="hold">
                            <p:stCondLst>
                              <p:cond delay="8000"/>
                            </p:stCondLst>
                            <p:childTnLst>
                              <p:par>
                                <p:cTn id="56" presetID="1" presetClass="entr" presetSubtype="0" fill="hold" nodeType="afterEffect">
                                  <p:stCondLst>
                                    <p:cond delay="500"/>
                                  </p:stCondLst>
                                  <p:childTnLst>
                                    <p:set>
                                      <p:cBhvr>
                                        <p:cTn id="57"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par>
                          <p:cTn id="58" fill="hold">
                            <p:stCondLst>
                              <p:cond delay="8500"/>
                            </p:stCondLst>
                            <p:childTnLst>
                              <p:par>
                                <p:cTn id="59" presetID="1" presetClass="entr" presetSubtype="0" fill="hold" nodeType="afterEffect">
                                  <p:stCondLst>
                                    <p:cond delay="500"/>
                                  </p:stCondLst>
                                  <p:childTnLst>
                                    <p:set>
                                      <p:cBhvr>
                                        <p:cTn id="60"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par>
                          <p:cTn id="61" fill="hold">
                            <p:stCondLst>
                              <p:cond delay="9000"/>
                            </p:stCondLst>
                            <p:childTnLst>
                              <p:par>
                                <p:cTn id="62" presetID="1" presetClass="entr" presetSubtype="0" fill="hold" nodeType="afterEffect">
                                  <p:stCondLst>
                                    <p:cond delay="500"/>
                                  </p:stCondLst>
                                  <p:childTnLst>
                                    <p:set>
                                      <p:cBhvr>
                                        <p:cTn id="63"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par>
                          <p:cTn id="64" fill="hold">
                            <p:stCondLst>
                              <p:cond delay="9500"/>
                            </p:stCondLst>
                            <p:childTnLst>
                              <p:par>
                                <p:cTn id="65" presetID="1" presetClass="entr" presetSubtype="0" fill="hold" nodeType="afterEffect">
                                  <p:stCondLst>
                                    <p:cond delay="500"/>
                                  </p:stCondLst>
                                  <p:childTnLst>
                                    <p:set>
                                      <p:cBhvr>
                                        <p:cTn id="66"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par>
                          <p:cTn id="67" fill="hold">
                            <p:stCondLst>
                              <p:cond delay="10000"/>
                            </p:stCondLst>
                            <p:childTnLst>
                              <p:par>
                                <p:cTn id="68" presetID="1" presetClass="entr" presetSubtype="0" fill="hold" nodeType="afterEffect">
                                  <p:stCondLst>
                                    <p:cond delay="500"/>
                                  </p:stCondLst>
                                  <p:childTnLst>
                                    <p:set>
                                      <p:cBhvr>
                                        <p:cTn id="69" dur="1" fill="hold">
                                          <p:stCondLst>
                                            <p:cond delay="0"/>
                                          </p:stCondLst>
                                        </p:cTn>
                                        <p:tgtEl>
                                          <p:spTgt spid="29"/>
                                        </p:tgtEl>
                                        <p:attrNameLst>
                                          <p:attrName>style.visibility</p:attrName>
                                        </p:attrNameLst>
                                      </p:cBhvr>
                                      <p:to>
                                        <p:strVal val="visible"/>
                                      </p:to>
                                    </p:se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par>
                          <p:cTn id="70" fill="hold">
                            <p:stCondLst>
                              <p:cond delay="10500"/>
                            </p:stCondLst>
                            <p:childTnLst>
                              <p:par>
                                <p:cTn id="71" presetID="1" presetClass="entr" presetSubtype="0" fill="hold" nodeType="afterEffect">
                                  <p:stCondLst>
                                    <p:cond delay="500"/>
                                  </p:stCondLst>
                                  <p:childTnLst>
                                    <p:set>
                                      <p:cBhvr>
                                        <p:cTn id="72"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par>
                          <p:cTn id="73" fill="hold">
                            <p:stCondLst>
                              <p:cond delay="11000"/>
                            </p:stCondLst>
                            <p:childTnLst>
                              <p:par>
                                <p:cTn id="74" presetID="1" presetClass="entr" presetSubtype="0" fill="hold" nodeType="afterEffect">
                                  <p:stCondLst>
                                    <p:cond delay="500"/>
                                  </p:stCondLst>
                                  <p:childTnLst>
                                    <p:set>
                                      <p:cBhvr>
                                        <p:cTn id="75"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par>
                          <p:cTn id="76" fill="hold">
                            <p:stCondLst>
                              <p:cond delay="11500"/>
                            </p:stCondLst>
                            <p:childTnLst>
                              <p:par>
                                <p:cTn id="77" presetID="1" presetClass="entr" presetSubtype="0" fill="hold" nodeType="afterEffect">
                                  <p:stCondLst>
                                    <p:cond delay="500"/>
                                  </p:stCondLst>
                                  <p:childTnLst>
                                    <p:set>
                                      <p:cBhvr>
                                        <p:cTn id="78"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par>
                          <p:cTn id="79" fill="hold">
                            <p:stCondLst>
                              <p:cond delay="12000"/>
                            </p:stCondLst>
                            <p:childTnLst>
                              <p:par>
                                <p:cTn id="80" presetID="1" presetClass="entr" presetSubtype="0" fill="hold" nodeType="afterEffect">
                                  <p:stCondLst>
                                    <p:cond delay="500"/>
                                  </p:stCondLst>
                                  <p:childTnLst>
                                    <p:set>
                                      <p:cBhvr>
                                        <p:cTn id="81"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par>
                          <p:cTn id="82" fill="hold">
                            <p:stCondLst>
                              <p:cond delay="12500"/>
                            </p:stCondLst>
                            <p:childTnLst>
                              <p:par>
                                <p:cTn id="83" presetID="1" presetClass="entr" presetSubtype="0" fill="hold" nodeType="afterEffect">
                                  <p:stCondLst>
                                    <p:cond delay="500"/>
                                  </p:stCondLst>
                                  <p:childTnLst>
                                    <p:set>
                                      <p:cBhvr>
                                        <p:cTn id="84"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par>
                          <p:cTn id="85" fill="hold">
                            <p:stCondLst>
                              <p:cond delay="13000"/>
                            </p:stCondLst>
                            <p:childTnLst>
                              <p:par>
                                <p:cTn id="86" presetID="1" presetClass="entr" presetSubtype="0" fill="hold" nodeType="afterEffect">
                                  <p:stCondLst>
                                    <p:cond delay="500"/>
                                  </p:stCondLst>
                                  <p:childTnLst>
                                    <p:set>
                                      <p:cBhvr>
                                        <p:cTn id="87"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par>
                          <p:cTn id="88" fill="hold">
                            <p:stCondLst>
                              <p:cond delay="13500"/>
                            </p:stCondLst>
                            <p:childTnLst>
                              <p:par>
                                <p:cTn id="89" presetID="1" presetClass="entr" presetSubtype="0" fill="hold" nodeType="afterEffect">
                                  <p:stCondLst>
                                    <p:cond delay="500"/>
                                  </p:stCondLst>
                                  <p:childTnLst>
                                    <p:set>
                                      <p:cBhvr>
                                        <p:cTn id="90" dur="1" fill="hold">
                                          <p:stCondLst>
                                            <p:cond delay="0"/>
                                          </p:stCondLst>
                                        </p:cTn>
                                        <p:tgtEl>
                                          <p:spTgt spid="36"/>
                                        </p:tgtEl>
                                        <p:attrNameLst>
                                          <p:attrName>style.visibility</p:attrName>
                                        </p:attrNameLst>
                                      </p:cBhvr>
                                      <p:to>
                                        <p:strVal val="visible"/>
                                      </p:to>
                                    </p:se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par>
                          <p:cTn id="91" fill="hold">
                            <p:stCondLst>
                              <p:cond delay="14000"/>
                            </p:stCondLst>
                            <p:childTnLst>
                              <p:par>
                                <p:cTn id="92" presetID="1" presetClass="entr" presetSubtype="0" fill="hold" nodeType="afterEffect">
                                  <p:stCondLst>
                                    <p:cond delay="500"/>
                                  </p:stCondLst>
                                  <p:childTnLst>
                                    <p:set>
                                      <p:cBhvr>
                                        <p:cTn id="93" dur="1" fill="hold">
                                          <p:stCondLst>
                                            <p:cond delay="0"/>
                                          </p:stCondLst>
                                        </p:cTn>
                                        <p:tgtEl>
                                          <p:spTgt spid="37"/>
                                        </p:tgtEl>
                                        <p:attrNameLst>
                                          <p:attrName>style.visibility</p:attrName>
                                        </p:attrNameLst>
                                      </p:cBhvr>
                                      <p:to>
                                        <p:strVal val="visible"/>
                                      </p:to>
                                    </p:se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par>
                          <p:cTn id="94" fill="hold">
                            <p:stCondLst>
                              <p:cond delay="14500"/>
                            </p:stCondLst>
                            <p:childTnLst>
                              <p:par>
                                <p:cTn id="95" presetID="1" presetClass="entr" presetSubtype="0" fill="hold" nodeType="afterEffect">
                                  <p:stCondLst>
                                    <p:cond delay="500"/>
                                  </p:stCondLst>
                                  <p:childTnLst>
                                    <p:set>
                                      <p:cBhvr>
                                        <p:cTn id="96" dur="1" fill="hold">
                                          <p:stCondLst>
                                            <p:cond delay="0"/>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par>
                          <p:cTn id="97" fill="hold">
                            <p:stCondLst>
                              <p:cond delay="15000"/>
                            </p:stCondLst>
                            <p:childTnLst>
                              <p:par>
                                <p:cTn id="98" presetID="1" presetClass="entr" presetSubtype="0" fill="hold" nodeType="afterEffect">
                                  <p:stCondLst>
                                    <p:cond delay="500"/>
                                  </p:stCondLst>
                                  <p:childTnLst>
                                    <p:set>
                                      <p:cBhvr>
                                        <p:cTn id="99" dur="1" fill="hold">
                                          <p:stCondLst>
                                            <p:cond delay="0"/>
                                          </p:stCondLst>
                                        </p:cTn>
                                        <p:tgtEl>
                                          <p:spTgt spid="39"/>
                                        </p:tgtEl>
                                        <p:attrNameLst>
                                          <p:attrName>style.visibility</p:attrName>
                                        </p:attrNameLst>
                                      </p:cBhvr>
                                      <p:to>
                                        <p:strVal val="visible"/>
                                      </p:to>
                                    </p:se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par>
                          <p:cTn id="100" fill="hold">
                            <p:stCondLst>
                              <p:cond delay="15500"/>
                            </p:stCondLst>
                            <p:childTnLst>
                              <p:par>
                                <p:cTn id="101" presetID="1" presetClass="entr" presetSubtype="0" fill="hold" nodeType="afterEffect">
                                  <p:stCondLst>
                                    <p:cond delay="500"/>
                                  </p:stCondLst>
                                  <p:childTnLst>
                                    <p:set>
                                      <p:cBhvr>
                                        <p:cTn id="102" dur="1" fill="hold">
                                          <p:stCondLst>
                                            <p:cond delay="0"/>
                                          </p:stCondLst>
                                        </p:cTn>
                                        <p:tgtEl>
                                          <p:spTgt spid="40"/>
                                        </p:tgtEl>
                                        <p:attrNameLst>
                                          <p:attrName>style.visibility</p:attrName>
                                        </p:attrNameLst>
                                      </p:cBhvr>
                                      <p:to>
                                        <p:strVal val="visible"/>
                                      </p:to>
                                    </p:set>
                                  </p:childTnLst>
                                  <p:subTnLst>
                                    <p:set>
                                      <p:cBhvr override="childStyle">
                                        <p:cTn dur="1" fill="hold" display="0" masterRel="nextClick" afterEffect="1"/>
                                        <p:tgtEl>
                                          <p:spTgt spid="40"/>
                                        </p:tgtEl>
                                        <p:attrNameLst>
                                          <p:attrName>style.visibility</p:attrName>
                                        </p:attrNameLst>
                                      </p:cBhvr>
                                      <p:to>
                                        <p:strVal val="hidden"/>
                                      </p:to>
                                    </p:set>
                                  </p:subTnLst>
                                </p:cTn>
                              </p:par>
                            </p:childTnLst>
                          </p:cTn>
                        </p:par>
                        <p:par>
                          <p:cTn id="103" fill="hold">
                            <p:stCondLst>
                              <p:cond delay="16000"/>
                            </p:stCondLst>
                            <p:childTnLst>
                              <p:par>
                                <p:cTn id="104" presetID="1" presetClass="entr" presetSubtype="0" fill="hold" nodeType="afterEffect">
                                  <p:stCondLst>
                                    <p:cond delay="500"/>
                                  </p:stCondLst>
                                  <p:childTnLst>
                                    <p:set>
                                      <p:cBhvr>
                                        <p:cTn id="105" dur="1" fill="hold">
                                          <p:stCondLst>
                                            <p:cond delay="0"/>
                                          </p:stCondLst>
                                        </p:cTn>
                                        <p:tgtEl>
                                          <p:spTgt spid="41"/>
                                        </p:tgtEl>
                                        <p:attrNameLst>
                                          <p:attrName>style.visibility</p:attrName>
                                        </p:attrNameLst>
                                      </p:cBhvr>
                                      <p:to>
                                        <p:strVal val="visible"/>
                                      </p:to>
                                    </p:set>
                                  </p:childTnLst>
                                  <p:subTnLst>
                                    <p:set>
                                      <p:cBhvr override="childStyle">
                                        <p:cTn dur="1" fill="hold" display="0" masterRel="nextClick" afterEffect="1"/>
                                        <p:tgtEl>
                                          <p:spTgt spid="41"/>
                                        </p:tgtEl>
                                        <p:attrNameLst>
                                          <p:attrName>style.visibility</p:attrName>
                                        </p:attrNameLst>
                                      </p:cBhvr>
                                      <p:to>
                                        <p:strVal val="hidden"/>
                                      </p:to>
                                    </p:set>
                                  </p:subTnLst>
                                </p:cTn>
                              </p:par>
                            </p:childTnLst>
                          </p:cTn>
                        </p:par>
                        <p:par>
                          <p:cTn id="106" fill="hold">
                            <p:stCondLst>
                              <p:cond delay="16500"/>
                            </p:stCondLst>
                            <p:childTnLst>
                              <p:par>
                                <p:cTn id="107" presetID="1" presetClass="entr" presetSubtype="0" fill="hold" nodeType="afterEffect">
                                  <p:stCondLst>
                                    <p:cond delay="500"/>
                                  </p:stCondLst>
                                  <p:childTnLst>
                                    <p:set>
                                      <p:cBhvr>
                                        <p:cTn id="108" dur="1" fill="hold">
                                          <p:stCondLst>
                                            <p:cond delay="0"/>
                                          </p:stCondLst>
                                        </p:cTn>
                                        <p:tgtEl>
                                          <p:spTgt spid="42"/>
                                        </p:tgtEl>
                                        <p:attrNameLst>
                                          <p:attrName>style.visibility</p:attrName>
                                        </p:attrNameLst>
                                      </p:cBhvr>
                                      <p:to>
                                        <p:strVal val="visible"/>
                                      </p:to>
                                    </p:set>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par>
                          <p:cTn id="109" fill="hold">
                            <p:stCondLst>
                              <p:cond delay="17000"/>
                            </p:stCondLst>
                            <p:childTnLst>
                              <p:par>
                                <p:cTn id="110" presetID="1" presetClass="entr" presetSubtype="0" fill="hold" nodeType="afterEffect">
                                  <p:stCondLst>
                                    <p:cond delay="500"/>
                                  </p:stCondLst>
                                  <p:childTnLst>
                                    <p:set>
                                      <p:cBhvr>
                                        <p:cTn id="111" dur="1" fill="hold">
                                          <p:stCondLst>
                                            <p:cond delay="0"/>
                                          </p:stCondLst>
                                        </p:cTn>
                                        <p:tgtEl>
                                          <p:spTgt spid="43"/>
                                        </p:tgtEl>
                                        <p:attrNameLst>
                                          <p:attrName>style.visibility</p:attrName>
                                        </p:attrNameLst>
                                      </p:cBhvr>
                                      <p:to>
                                        <p:strVal val="visible"/>
                                      </p:to>
                                    </p:set>
                                  </p:childTnLst>
                                  <p:subTnLst>
                                    <p:set>
                                      <p:cBhvr override="childStyle">
                                        <p:cTn dur="1" fill="hold" display="0" masterRel="nextClick" afterEffect="1"/>
                                        <p:tgtEl>
                                          <p:spTgt spid="43"/>
                                        </p:tgtEl>
                                        <p:attrNameLst>
                                          <p:attrName>style.visibility</p:attrName>
                                        </p:attrNameLst>
                                      </p:cBhvr>
                                      <p:to>
                                        <p:strVal val="hidden"/>
                                      </p:to>
                                    </p:set>
                                  </p:subTnLst>
                                </p:cTn>
                              </p:par>
                            </p:childTnLst>
                          </p:cTn>
                        </p:par>
                        <p:par>
                          <p:cTn id="112" fill="hold">
                            <p:stCondLst>
                              <p:cond delay="17500"/>
                            </p:stCondLst>
                            <p:childTnLst>
                              <p:par>
                                <p:cTn id="113" presetID="1" presetClass="entr" presetSubtype="0" fill="hold" nodeType="afterEffect">
                                  <p:stCondLst>
                                    <p:cond delay="500"/>
                                  </p:stCondLst>
                                  <p:childTnLst>
                                    <p:set>
                                      <p:cBhvr>
                                        <p:cTn id="114" dur="1" fill="hold">
                                          <p:stCondLst>
                                            <p:cond delay="0"/>
                                          </p:stCondLst>
                                        </p:cTn>
                                        <p:tgtEl>
                                          <p:spTgt spid="44"/>
                                        </p:tgtEl>
                                        <p:attrNameLst>
                                          <p:attrName>style.visibility</p:attrName>
                                        </p:attrNameLst>
                                      </p:cBhvr>
                                      <p:to>
                                        <p:strVal val="visible"/>
                                      </p:to>
                                    </p:set>
                                  </p:childTnLst>
                                  <p:subTnLst>
                                    <p:set>
                                      <p:cBhvr override="childStyle">
                                        <p:cTn dur="1" fill="hold" display="0" masterRel="nextClick" afterEffect="1"/>
                                        <p:tgtEl>
                                          <p:spTgt spid="44"/>
                                        </p:tgtEl>
                                        <p:attrNameLst>
                                          <p:attrName>style.visibility</p:attrName>
                                        </p:attrNameLst>
                                      </p:cBhvr>
                                      <p:to>
                                        <p:strVal val="hidden"/>
                                      </p:to>
                                    </p:set>
                                  </p:subTnLst>
                                </p:cTn>
                              </p:par>
                            </p:childTnLst>
                          </p:cTn>
                        </p:par>
                        <p:par>
                          <p:cTn id="115" fill="hold">
                            <p:stCondLst>
                              <p:cond delay="18000"/>
                            </p:stCondLst>
                            <p:childTnLst>
                              <p:par>
                                <p:cTn id="116" presetID="1" presetClass="entr" presetSubtype="0" fill="hold" nodeType="afterEffect">
                                  <p:stCondLst>
                                    <p:cond delay="500"/>
                                  </p:stCondLst>
                                  <p:childTnLst>
                                    <p:set>
                                      <p:cBhvr>
                                        <p:cTn id="117" dur="1" fill="hold">
                                          <p:stCondLst>
                                            <p:cond delay="0"/>
                                          </p:stCondLst>
                                        </p:cTn>
                                        <p:tgtEl>
                                          <p:spTgt spid="45"/>
                                        </p:tgtEl>
                                        <p:attrNameLst>
                                          <p:attrName>style.visibility</p:attrName>
                                        </p:attrNameLst>
                                      </p:cBhvr>
                                      <p:to>
                                        <p:strVal val="visible"/>
                                      </p:to>
                                    </p:set>
                                  </p:childTnLst>
                                  <p:subTnLst>
                                    <p:set>
                                      <p:cBhvr override="childStyle">
                                        <p:cTn dur="1" fill="hold" display="0" masterRel="nextClick" afterEffect="1"/>
                                        <p:tgtEl>
                                          <p:spTgt spid="45"/>
                                        </p:tgtEl>
                                        <p:attrNameLst>
                                          <p:attrName>style.visibility</p:attrName>
                                        </p:attrNameLst>
                                      </p:cBhvr>
                                      <p:to>
                                        <p:strVal val="hidden"/>
                                      </p:to>
                                    </p:set>
                                  </p:subTnLst>
                                </p:cTn>
                              </p:par>
                            </p:childTnLst>
                          </p:cTn>
                        </p:par>
                        <p:par>
                          <p:cTn id="118" fill="hold">
                            <p:stCondLst>
                              <p:cond delay="18500"/>
                            </p:stCondLst>
                            <p:childTnLst>
                              <p:par>
                                <p:cTn id="119" presetID="1" presetClass="entr" presetSubtype="0" fill="hold" nodeType="afterEffect">
                                  <p:stCondLst>
                                    <p:cond delay="500"/>
                                  </p:stCondLst>
                                  <p:childTnLst>
                                    <p:set>
                                      <p:cBhvr>
                                        <p:cTn id="120" dur="1" fill="hold">
                                          <p:stCondLst>
                                            <p:cond delay="0"/>
                                          </p:stCondLst>
                                        </p:cTn>
                                        <p:tgtEl>
                                          <p:spTgt spid="46"/>
                                        </p:tgtEl>
                                        <p:attrNameLst>
                                          <p:attrName>style.visibility</p:attrName>
                                        </p:attrNameLst>
                                      </p:cBhvr>
                                      <p:to>
                                        <p:strVal val="visible"/>
                                      </p:to>
                                    </p:set>
                                  </p:childTnLst>
                                  <p:subTnLst>
                                    <p:set>
                                      <p:cBhvr override="childStyle">
                                        <p:cTn dur="1" fill="hold" display="0" masterRel="nextClick" afterEffect="1"/>
                                        <p:tgtEl>
                                          <p:spTgt spid="46"/>
                                        </p:tgtEl>
                                        <p:attrNameLst>
                                          <p:attrName>style.visibility</p:attrName>
                                        </p:attrNameLst>
                                      </p:cBhvr>
                                      <p:to>
                                        <p:strVal val="hidden"/>
                                      </p:to>
                                    </p:set>
                                  </p:subTnLst>
                                </p:cTn>
                              </p:par>
                            </p:childTnLst>
                          </p:cTn>
                        </p:par>
                        <p:par>
                          <p:cTn id="121" fill="hold">
                            <p:stCondLst>
                              <p:cond delay="19000"/>
                            </p:stCondLst>
                            <p:childTnLst>
                              <p:par>
                                <p:cTn id="122" presetID="1" presetClass="entr" presetSubtype="0" fill="hold" nodeType="afterEffect">
                                  <p:stCondLst>
                                    <p:cond delay="500"/>
                                  </p:stCondLst>
                                  <p:childTnLst>
                                    <p:set>
                                      <p:cBhvr>
                                        <p:cTn id="123" dur="1" fill="hold">
                                          <p:stCondLst>
                                            <p:cond delay="0"/>
                                          </p:stCondLst>
                                        </p:cTn>
                                        <p:tgtEl>
                                          <p:spTgt spid="47"/>
                                        </p:tgtEl>
                                        <p:attrNameLst>
                                          <p:attrName>style.visibility</p:attrName>
                                        </p:attrNameLst>
                                      </p:cBhvr>
                                      <p:to>
                                        <p:strVal val="visible"/>
                                      </p:to>
                                    </p:set>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par>
                          <p:cTn id="124" fill="hold">
                            <p:stCondLst>
                              <p:cond delay="19500"/>
                            </p:stCondLst>
                            <p:childTnLst>
                              <p:par>
                                <p:cTn id="125" presetID="1" presetClass="entr" presetSubtype="0" fill="hold" nodeType="afterEffect">
                                  <p:stCondLst>
                                    <p:cond delay="500"/>
                                  </p:stCondLst>
                                  <p:childTnLst>
                                    <p:set>
                                      <p:cBhvr>
                                        <p:cTn id="126" dur="1" fill="hold">
                                          <p:stCondLst>
                                            <p:cond delay="0"/>
                                          </p:stCondLst>
                                        </p:cTn>
                                        <p:tgtEl>
                                          <p:spTgt spid="48"/>
                                        </p:tgtEl>
                                        <p:attrNameLst>
                                          <p:attrName>style.visibility</p:attrName>
                                        </p:attrNameLst>
                                      </p:cBhvr>
                                      <p:to>
                                        <p:strVal val="visible"/>
                                      </p:to>
                                    </p:set>
                                  </p:childTnLst>
                                  <p:subTnLst>
                                    <p:set>
                                      <p:cBhvr override="childStyle">
                                        <p:cTn dur="1" fill="hold" display="0" masterRel="nextClick" afterEffect="1"/>
                                        <p:tgtEl>
                                          <p:spTgt spid="48"/>
                                        </p:tgtEl>
                                        <p:attrNameLst>
                                          <p:attrName>style.visibility</p:attrName>
                                        </p:attrNameLst>
                                      </p:cBhvr>
                                      <p:to>
                                        <p:strVal val="hidden"/>
                                      </p:to>
                                    </p:set>
                                  </p:subTnLst>
                                </p:cTn>
                              </p:par>
                            </p:childTnLst>
                          </p:cTn>
                        </p:par>
                        <p:par>
                          <p:cTn id="127" fill="hold">
                            <p:stCondLst>
                              <p:cond delay="20000"/>
                            </p:stCondLst>
                            <p:childTnLst>
                              <p:par>
                                <p:cTn id="128" presetID="1" presetClass="entr" presetSubtype="0" fill="hold" nodeType="afterEffect">
                                  <p:stCondLst>
                                    <p:cond delay="500"/>
                                  </p:stCondLst>
                                  <p:childTnLst>
                                    <p:set>
                                      <p:cBhvr>
                                        <p:cTn id="129" dur="1" fill="hold">
                                          <p:stCondLst>
                                            <p:cond delay="0"/>
                                          </p:stCondLst>
                                        </p:cTn>
                                        <p:tgtEl>
                                          <p:spTgt spid="49"/>
                                        </p:tgtEl>
                                        <p:attrNameLst>
                                          <p:attrName>style.visibility</p:attrName>
                                        </p:attrNameLst>
                                      </p:cBhvr>
                                      <p:to>
                                        <p:strVal val="visible"/>
                                      </p:to>
                                    </p:set>
                                  </p:childTnLst>
                                  <p:subTnLst>
                                    <p:set>
                                      <p:cBhvr override="childStyle">
                                        <p:cTn dur="1" fill="hold" display="0" masterRel="nextClick" afterEffect="1"/>
                                        <p:tgtEl>
                                          <p:spTgt spid="49"/>
                                        </p:tgtEl>
                                        <p:attrNameLst>
                                          <p:attrName>style.visibility</p:attrName>
                                        </p:attrNameLst>
                                      </p:cBhvr>
                                      <p:to>
                                        <p:strVal val="hidden"/>
                                      </p:to>
                                    </p:set>
                                  </p:subTnLst>
                                </p:cTn>
                              </p:par>
                            </p:childTnLst>
                          </p:cTn>
                        </p:par>
                        <p:par>
                          <p:cTn id="130" fill="hold">
                            <p:stCondLst>
                              <p:cond delay="20500"/>
                            </p:stCondLst>
                            <p:childTnLst>
                              <p:par>
                                <p:cTn id="131" presetID="1" presetClass="entr" presetSubtype="0" fill="hold" nodeType="afterEffect">
                                  <p:stCondLst>
                                    <p:cond delay="500"/>
                                  </p:stCondLst>
                                  <p:childTnLst>
                                    <p:set>
                                      <p:cBhvr>
                                        <p:cTn id="132" dur="1" fill="hold">
                                          <p:stCondLst>
                                            <p:cond delay="0"/>
                                          </p:stCondLst>
                                        </p:cTn>
                                        <p:tgtEl>
                                          <p:spTgt spid="50"/>
                                        </p:tgtEl>
                                        <p:attrNameLst>
                                          <p:attrName>style.visibility</p:attrName>
                                        </p:attrNameLst>
                                      </p:cBhvr>
                                      <p:to>
                                        <p:strVal val="visible"/>
                                      </p:to>
                                    </p:set>
                                  </p:childTnLst>
                                  <p:subTnLst>
                                    <p:set>
                                      <p:cBhvr override="childStyle">
                                        <p:cTn dur="1" fill="hold" display="0" masterRel="nextClick" afterEffect="1"/>
                                        <p:tgtEl>
                                          <p:spTgt spid="50"/>
                                        </p:tgtEl>
                                        <p:attrNameLst>
                                          <p:attrName>style.visibility</p:attrName>
                                        </p:attrNameLst>
                                      </p:cBhvr>
                                      <p:to>
                                        <p:strVal val="hidden"/>
                                      </p:to>
                                    </p:set>
                                  </p:subTnLst>
                                </p:cTn>
                              </p:par>
                            </p:childTnLst>
                          </p:cTn>
                        </p:par>
                        <p:par>
                          <p:cTn id="133" fill="hold">
                            <p:stCondLst>
                              <p:cond delay="21000"/>
                            </p:stCondLst>
                            <p:childTnLst>
                              <p:par>
                                <p:cTn id="134" presetID="1" presetClass="entr" presetSubtype="0" fill="hold" nodeType="afterEffect">
                                  <p:stCondLst>
                                    <p:cond delay="500"/>
                                  </p:stCondLst>
                                  <p:childTnLst>
                                    <p:set>
                                      <p:cBhvr>
                                        <p:cTn id="135" dur="1" fill="hold">
                                          <p:stCondLst>
                                            <p:cond delay="0"/>
                                          </p:stCondLst>
                                        </p:cTn>
                                        <p:tgtEl>
                                          <p:spTgt spid="51"/>
                                        </p:tgtEl>
                                        <p:attrNameLst>
                                          <p:attrName>style.visibility</p:attrName>
                                        </p:attrNameLst>
                                      </p:cBhvr>
                                      <p:to>
                                        <p:strVal val="visible"/>
                                      </p:to>
                                    </p:set>
                                  </p:childTnLst>
                                  <p:subTnLst>
                                    <p:set>
                                      <p:cBhvr override="childStyle">
                                        <p:cTn dur="1" fill="hold" display="0" masterRel="nextClick" afterEffect="1"/>
                                        <p:tgtEl>
                                          <p:spTgt spid="51"/>
                                        </p:tgtEl>
                                        <p:attrNameLst>
                                          <p:attrName>style.visibility</p:attrName>
                                        </p:attrNameLst>
                                      </p:cBhvr>
                                      <p:to>
                                        <p:strVal val="hidden"/>
                                      </p:to>
                                    </p:set>
                                  </p:subTnLst>
                                </p:cTn>
                              </p:par>
                            </p:childTnLst>
                          </p:cTn>
                        </p:par>
                        <p:par>
                          <p:cTn id="136" fill="hold">
                            <p:stCondLst>
                              <p:cond delay="21500"/>
                            </p:stCondLst>
                            <p:childTnLst>
                              <p:par>
                                <p:cTn id="137" presetID="1" presetClass="entr" presetSubtype="0" fill="hold" nodeType="afterEffect">
                                  <p:stCondLst>
                                    <p:cond delay="500"/>
                                  </p:stCondLst>
                                  <p:childTnLst>
                                    <p:set>
                                      <p:cBhvr>
                                        <p:cTn id="138" dur="1" fill="hold">
                                          <p:stCondLst>
                                            <p:cond delay="0"/>
                                          </p:stCondLst>
                                        </p:cTn>
                                        <p:tgtEl>
                                          <p:spTgt spid="52"/>
                                        </p:tgtEl>
                                        <p:attrNameLst>
                                          <p:attrName>style.visibility</p:attrName>
                                        </p:attrNameLst>
                                      </p:cBhvr>
                                      <p:to>
                                        <p:strVal val="visible"/>
                                      </p:to>
                                    </p:set>
                                  </p:childTnLst>
                                  <p:subTnLst>
                                    <p:set>
                                      <p:cBhvr override="childStyle">
                                        <p:cTn dur="1" fill="hold" display="0" masterRel="nextClick" afterEffect="1"/>
                                        <p:tgtEl>
                                          <p:spTgt spid="52"/>
                                        </p:tgtEl>
                                        <p:attrNameLst>
                                          <p:attrName>style.visibility</p:attrName>
                                        </p:attrNameLst>
                                      </p:cBhvr>
                                      <p:to>
                                        <p:strVal val="hidden"/>
                                      </p:to>
                                    </p:set>
                                  </p:subTnLst>
                                </p:cTn>
                              </p:par>
                            </p:childTnLst>
                          </p:cTn>
                        </p:par>
                        <p:par>
                          <p:cTn id="139" fill="hold">
                            <p:stCondLst>
                              <p:cond delay="22000"/>
                            </p:stCondLst>
                            <p:childTnLst>
                              <p:par>
                                <p:cTn id="140" presetID="1" presetClass="entr" presetSubtype="0" fill="hold" nodeType="afterEffect">
                                  <p:stCondLst>
                                    <p:cond delay="500"/>
                                  </p:stCondLst>
                                  <p:childTnLst>
                                    <p:set>
                                      <p:cBhvr>
                                        <p:cTn id="141" dur="1" fill="hold">
                                          <p:stCondLst>
                                            <p:cond delay="0"/>
                                          </p:stCondLst>
                                        </p:cTn>
                                        <p:tgtEl>
                                          <p:spTgt spid="53"/>
                                        </p:tgtEl>
                                        <p:attrNameLst>
                                          <p:attrName>style.visibility</p:attrName>
                                        </p:attrNameLst>
                                      </p:cBhvr>
                                      <p:to>
                                        <p:strVal val="visible"/>
                                      </p:to>
                                    </p:set>
                                  </p:childTnLst>
                                  <p:subTnLst>
                                    <p:set>
                                      <p:cBhvr override="childStyle">
                                        <p:cTn dur="1" fill="hold" display="0" masterRel="nextClick" afterEffect="1"/>
                                        <p:tgtEl>
                                          <p:spTgt spid="53"/>
                                        </p:tgtEl>
                                        <p:attrNameLst>
                                          <p:attrName>style.visibility</p:attrName>
                                        </p:attrNameLst>
                                      </p:cBhvr>
                                      <p:to>
                                        <p:strVal val="hidden"/>
                                      </p:to>
                                    </p:set>
                                  </p:subTnLst>
                                </p:cTn>
                              </p:par>
                            </p:childTnLst>
                          </p:cTn>
                        </p:par>
                        <p:par>
                          <p:cTn id="142" fill="hold">
                            <p:stCondLst>
                              <p:cond delay="22500"/>
                            </p:stCondLst>
                            <p:childTnLst>
                              <p:par>
                                <p:cTn id="143" presetID="1" presetClass="entr" presetSubtype="0" fill="hold" nodeType="afterEffect">
                                  <p:stCondLst>
                                    <p:cond delay="500"/>
                                  </p:stCondLst>
                                  <p:childTnLst>
                                    <p:set>
                                      <p:cBhvr>
                                        <p:cTn id="144" dur="1" fill="hold">
                                          <p:stCondLst>
                                            <p:cond delay="0"/>
                                          </p:stCondLst>
                                        </p:cTn>
                                        <p:tgtEl>
                                          <p:spTgt spid="54"/>
                                        </p:tgtEl>
                                        <p:attrNameLst>
                                          <p:attrName>style.visibility</p:attrName>
                                        </p:attrNameLst>
                                      </p:cBhvr>
                                      <p:to>
                                        <p:strVal val="visible"/>
                                      </p:to>
                                    </p:set>
                                  </p:childTnLst>
                                  <p:subTnLst>
                                    <p:set>
                                      <p:cBhvr override="childStyle">
                                        <p:cTn dur="1" fill="hold" display="0" masterRel="nextClick" afterEffect="1"/>
                                        <p:tgtEl>
                                          <p:spTgt spid="54"/>
                                        </p:tgtEl>
                                        <p:attrNameLst>
                                          <p:attrName>style.visibility</p:attrName>
                                        </p:attrNameLst>
                                      </p:cBhvr>
                                      <p:to>
                                        <p:strVal val="hidden"/>
                                      </p:to>
                                    </p:set>
                                  </p:subTnLst>
                                </p:cTn>
                              </p:par>
                            </p:childTnLst>
                          </p:cTn>
                        </p:par>
                        <p:par>
                          <p:cTn id="145" fill="hold">
                            <p:stCondLst>
                              <p:cond delay="23000"/>
                            </p:stCondLst>
                            <p:childTnLst>
                              <p:par>
                                <p:cTn id="146" presetID="1" presetClass="entr" presetSubtype="0" fill="hold" nodeType="afterEffect">
                                  <p:stCondLst>
                                    <p:cond delay="500"/>
                                  </p:stCondLst>
                                  <p:childTnLst>
                                    <p:set>
                                      <p:cBhvr>
                                        <p:cTn id="147" dur="1" fill="hold">
                                          <p:stCondLst>
                                            <p:cond delay="0"/>
                                          </p:stCondLst>
                                        </p:cTn>
                                        <p:tgtEl>
                                          <p:spTgt spid="55"/>
                                        </p:tgtEl>
                                        <p:attrNameLst>
                                          <p:attrName>style.visibility</p:attrName>
                                        </p:attrNameLst>
                                      </p:cBhvr>
                                      <p:to>
                                        <p:strVal val="visible"/>
                                      </p:to>
                                    </p:set>
                                  </p:childTnLst>
                                  <p:subTnLst>
                                    <p:set>
                                      <p:cBhvr override="childStyle">
                                        <p:cTn dur="1" fill="hold" display="0" masterRel="nextClick" afterEffect="1"/>
                                        <p:tgtEl>
                                          <p:spTgt spid="55"/>
                                        </p:tgtEl>
                                        <p:attrNameLst>
                                          <p:attrName>style.visibility</p:attrName>
                                        </p:attrNameLst>
                                      </p:cBhvr>
                                      <p:to>
                                        <p:strVal val="hidden"/>
                                      </p:to>
                                    </p:set>
                                  </p:subTnLst>
                                </p:cTn>
                              </p:par>
                            </p:childTnLst>
                          </p:cTn>
                        </p:par>
                        <p:par>
                          <p:cTn id="148" fill="hold">
                            <p:stCondLst>
                              <p:cond delay="23500"/>
                            </p:stCondLst>
                            <p:childTnLst>
                              <p:par>
                                <p:cTn id="149" presetID="1" presetClass="entr" presetSubtype="0" fill="hold" nodeType="afterEffect">
                                  <p:stCondLst>
                                    <p:cond delay="500"/>
                                  </p:stCondLst>
                                  <p:childTnLst>
                                    <p:set>
                                      <p:cBhvr>
                                        <p:cTn id="150" dur="1" fill="hold">
                                          <p:stCondLst>
                                            <p:cond delay="0"/>
                                          </p:stCondLst>
                                        </p:cTn>
                                        <p:tgtEl>
                                          <p:spTgt spid="56"/>
                                        </p:tgtEl>
                                        <p:attrNameLst>
                                          <p:attrName>style.visibility</p:attrName>
                                        </p:attrNameLst>
                                      </p:cBhvr>
                                      <p:to>
                                        <p:strVal val="visible"/>
                                      </p:to>
                                    </p:set>
                                  </p:childTnLst>
                                  <p:subTnLst>
                                    <p:set>
                                      <p:cBhvr override="childStyle">
                                        <p:cTn dur="1" fill="hold" display="0" masterRel="nextClick" afterEffect="1"/>
                                        <p:tgtEl>
                                          <p:spTgt spid="56"/>
                                        </p:tgtEl>
                                        <p:attrNameLst>
                                          <p:attrName>style.visibility</p:attrName>
                                        </p:attrNameLst>
                                      </p:cBhvr>
                                      <p:to>
                                        <p:strVal val="hidden"/>
                                      </p:to>
                                    </p:set>
                                  </p:subTnLst>
                                </p:cTn>
                              </p:par>
                            </p:childTnLst>
                          </p:cTn>
                        </p:par>
                        <p:par>
                          <p:cTn id="151" fill="hold">
                            <p:stCondLst>
                              <p:cond delay="24000"/>
                            </p:stCondLst>
                            <p:childTnLst>
                              <p:par>
                                <p:cTn id="152" presetID="1" presetClass="entr" presetSubtype="0" fill="hold" nodeType="afterEffect">
                                  <p:stCondLst>
                                    <p:cond delay="500"/>
                                  </p:stCondLst>
                                  <p:childTnLst>
                                    <p:set>
                                      <p:cBhvr>
                                        <p:cTn id="153" dur="1" fill="hold">
                                          <p:stCondLst>
                                            <p:cond delay="0"/>
                                          </p:stCondLst>
                                        </p:cTn>
                                        <p:tgtEl>
                                          <p:spTgt spid="57"/>
                                        </p:tgtEl>
                                        <p:attrNameLst>
                                          <p:attrName>style.visibility</p:attrName>
                                        </p:attrNameLst>
                                      </p:cBhvr>
                                      <p:to>
                                        <p:strVal val="visible"/>
                                      </p:to>
                                    </p:set>
                                  </p:childTnLst>
                                  <p:subTnLst>
                                    <p:set>
                                      <p:cBhvr override="childStyle">
                                        <p:cTn dur="1" fill="hold" display="0" masterRel="nextClick" afterEffect="1"/>
                                        <p:tgtEl>
                                          <p:spTgt spid="57"/>
                                        </p:tgtEl>
                                        <p:attrNameLst>
                                          <p:attrName>style.visibility</p:attrName>
                                        </p:attrNameLst>
                                      </p:cBhvr>
                                      <p:to>
                                        <p:strVal val="hidden"/>
                                      </p:to>
                                    </p:set>
                                  </p:subTnLst>
                                </p:cTn>
                              </p:par>
                            </p:childTnLst>
                          </p:cTn>
                        </p:par>
                        <p:par>
                          <p:cTn id="154" fill="hold">
                            <p:stCondLst>
                              <p:cond delay="24500"/>
                            </p:stCondLst>
                            <p:childTnLst>
                              <p:par>
                                <p:cTn id="155" presetID="1" presetClass="entr" presetSubtype="0" fill="hold" nodeType="afterEffect">
                                  <p:stCondLst>
                                    <p:cond delay="500"/>
                                  </p:stCondLst>
                                  <p:childTnLst>
                                    <p:set>
                                      <p:cBhvr>
                                        <p:cTn id="156" dur="1" fill="hold">
                                          <p:stCondLst>
                                            <p:cond delay="0"/>
                                          </p:stCondLst>
                                        </p:cTn>
                                        <p:tgtEl>
                                          <p:spTgt spid="58"/>
                                        </p:tgtEl>
                                        <p:attrNameLst>
                                          <p:attrName>style.visibility</p:attrName>
                                        </p:attrNameLst>
                                      </p:cBhvr>
                                      <p:to>
                                        <p:strVal val="visible"/>
                                      </p:to>
                                    </p:set>
                                  </p:childTnLst>
                                  <p:subTnLst>
                                    <p:set>
                                      <p:cBhvr override="childStyle">
                                        <p:cTn dur="1" fill="hold" display="0" masterRel="nextClick" afterEffect="1"/>
                                        <p:tgtEl>
                                          <p:spTgt spid="58"/>
                                        </p:tgtEl>
                                        <p:attrNameLst>
                                          <p:attrName>style.visibility</p:attrName>
                                        </p:attrNameLst>
                                      </p:cBhvr>
                                      <p:to>
                                        <p:strVal val="hidden"/>
                                      </p:to>
                                    </p:set>
                                  </p:subTnLst>
                                </p:cTn>
                              </p:par>
                            </p:childTnLst>
                          </p:cTn>
                        </p:par>
                        <p:par>
                          <p:cTn id="157" fill="hold">
                            <p:stCondLst>
                              <p:cond delay="25000"/>
                            </p:stCondLst>
                            <p:childTnLst>
                              <p:par>
                                <p:cTn id="158" presetID="1" presetClass="entr" presetSubtype="0" fill="hold" nodeType="afterEffect">
                                  <p:stCondLst>
                                    <p:cond delay="500"/>
                                  </p:stCondLst>
                                  <p:childTnLst>
                                    <p:set>
                                      <p:cBhvr>
                                        <p:cTn id="159" dur="1" fill="hold">
                                          <p:stCondLst>
                                            <p:cond delay="0"/>
                                          </p:stCondLst>
                                        </p:cTn>
                                        <p:tgtEl>
                                          <p:spTgt spid="59"/>
                                        </p:tgtEl>
                                        <p:attrNameLst>
                                          <p:attrName>style.visibility</p:attrName>
                                        </p:attrNameLst>
                                      </p:cBhvr>
                                      <p:to>
                                        <p:strVal val="visible"/>
                                      </p:to>
                                    </p:set>
                                  </p:childTnLst>
                                  <p:subTnLst>
                                    <p:set>
                                      <p:cBhvr override="childStyle">
                                        <p:cTn dur="1" fill="hold" display="0" masterRel="nextClick" afterEffect="1"/>
                                        <p:tgtEl>
                                          <p:spTgt spid="59"/>
                                        </p:tgtEl>
                                        <p:attrNameLst>
                                          <p:attrName>style.visibility</p:attrName>
                                        </p:attrNameLst>
                                      </p:cBhvr>
                                      <p:to>
                                        <p:strVal val="hidden"/>
                                      </p:to>
                                    </p:set>
                                  </p:subTnLst>
                                </p:cTn>
                              </p:par>
                            </p:childTnLst>
                          </p:cTn>
                        </p:par>
                        <p:par>
                          <p:cTn id="160" fill="hold">
                            <p:stCondLst>
                              <p:cond delay="25500"/>
                            </p:stCondLst>
                            <p:childTnLst>
                              <p:par>
                                <p:cTn id="161" presetID="1" presetClass="entr" presetSubtype="0" fill="hold" nodeType="afterEffect">
                                  <p:stCondLst>
                                    <p:cond delay="500"/>
                                  </p:stCondLst>
                                  <p:childTnLst>
                                    <p:set>
                                      <p:cBhvr>
                                        <p:cTn id="162" dur="1" fill="hold">
                                          <p:stCondLst>
                                            <p:cond delay="0"/>
                                          </p:stCondLst>
                                        </p:cTn>
                                        <p:tgtEl>
                                          <p:spTgt spid="60"/>
                                        </p:tgtEl>
                                        <p:attrNameLst>
                                          <p:attrName>style.visibility</p:attrName>
                                        </p:attrNameLst>
                                      </p:cBhvr>
                                      <p:to>
                                        <p:strVal val="visible"/>
                                      </p:to>
                                    </p:set>
                                  </p:childTnLst>
                                  <p:subTnLst>
                                    <p:set>
                                      <p:cBhvr override="childStyle">
                                        <p:cTn dur="1" fill="hold" display="0" masterRel="nextClick" afterEffect="1"/>
                                        <p:tgtEl>
                                          <p:spTgt spid="60"/>
                                        </p:tgtEl>
                                        <p:attrNameLst>
                                          <p:attrName>style.visibility</p:attrName>
                                        </p:attrNameLst>
                                      </p:cBhvr>
                                      <p:to>
                                        <p:strVal val="hidden"/>
                                      </p:to>
                                    </p:set>
                                  </p:subTnLst>
                                </p:cTn>
                              </p:par>
                            </p:childTnLst>
                          </p:cTn>
                        </p:par>
                        <p:par>
                          <p:cTn id="163" fill="hold">
                            <p:stCondLst>
                              <p:cond delay="26000"/>
                            </p:stCondLst>
                            <p:childTnLst>
                              <p:par>
                                <p:cTn id="164" presetID="1" presetClass="entr" presetSubtype="0" fill="hold" nodeType="afterEffect">
                                  <p:stCondLst>
                                    <p:cond delay="500"/>
                                  </p:stCondLst>
                                  <p:childTnLst>
                                    <p:set>
                                      <p:cBhvr>
                                        <p:cTn id="165" dur="1" fill="hold">
                                          <p:stCondLst>
                                            <p:cond delay="0"/>
                                          </p:stCondLst>
                                        </p:cTn>
                                        <p:tgtEl>
                                          <p:spTgt spid="61"/>
                                        </p:tgtEl>
                                        <p:attrNameLst>
                                          <p:attrName>style.visibility</p:attrName>
                                        </p:attrNameLst>
                                      </p:cBhvr>
                                      <p:to>
                                        <p:strVal val="visible"/>
                                      </p:to>
                                    </p:set>
                                  </p:childTnLst>
                                  <p:subTnLst>
                                    <p:set>
                                      <p:cBhvr override="childStyle">
                                        <p:cTn dur="1" fill="hold" display="0" masterRel="nextClick" afterEffect="1"/>
                                        <p:tgtEl>
                                          <p:spTgt spid="61"/>
                                        </p:tgtEl>
                                        <p:attrNameLst>
                                          <p:attrName>style.visibility</p:attrName>
                                        </p:attrNameLst>
                                      </p:cBhvr>
                                      <p:to>
                                        <p:strVal val="hidden"/>
                                      </p:to>
                                    </p:set>
                                  </p:subTnLst>
                                </p:cTn>
                              </p:par>
                            </p:childTnLst>
                          </p:cTn>
                        </p:par>
                        <p:par>
                          <p:cTn id="166" fill="hold">
                            <p:stCondLst>
                              <p:cond delay="26500"/>
                            </p:stCondLst>
                            <p:childTnLst>
                              <p:par>
                                <p:cTn id="167" presetID="1" presetClass="entr" presetSubtype="0" fill="hold" nodeType="afterEffect">
                                  <p:stCondLst>
                                    <p:cond delay="500"/>
                                  </p:stCondLst>
                                  <p:childTnLst>
                                    <p:set>
                                      <p:cBhvr>
                                        <p:cTn id="168" dur="1" fill="hold">
                                          <p:stCondLst>
                                            <p:cond delay="0"/>
                                          </p:stCondLst>
                                        </p:cTn>
                                        <p:tgtEl>
                                          <p:spTgt spid="62"/>
                                        </p:tgtEl>
                                        <p:attrNameLst>
                                          <p:attrName>style.visibility</p:attrName>
                                        </p:attrNameLst>
                                      </p:cBhvr>
                                      <p:to>
                                        <p:strVal val="visible"/>
                                      </p:to>
                                    </p:set>
                                  </p:childTnLst>
                                  <p:subTnLst>
                                    <p:set>
                                      <p:cBhvr override="childStyle">
                                        <p:cTn dur="1" fill="hold" display="0" masterRel="nextClick" afterEffect="1"/>
                                        <p:tgtEl>
                                          <p:spTgt spid="62"/>
                                        </p:tgtEl>
                                        <p:attrNameLst>
                                          <p:attrName>style.visibility</p:attrName>
                                        </p:attrNameLst>
                                      </p:cBhvr>
                                      <p:to>
                                        <p:strVal val="hidden"/>
                                      </p:to>
                                    </p:set>
                                  </p:subTnLst>
                                </p:cTn>
                              </p:par>
                            </p:childTnLst>
                          </p:cTn>
                        </p:par>
                        <p:par>
                          <p:cTn id="169" fill="hold">
                            <p:stCondLst>
                              <p:cond delay="27000"/>
                            </p:stCondLst>
                            <p:childTnLst>
                              <p:par>
                                <p:cTn id="170" presetID="1" presetClass="entr" presetSubtype="0" fill="hold" nodeType="afterEffect">
                                  <p:stCondLst>
                                    <p:cond delay="500"/>
                                  </p:stCondLst>
                                  <p:childTnLst>
                                    <p:set>
                                      <p:cBhvr>
                                        <p:cTn id="171" dur="1" fill="hold">
                                          <p:stCondLst>
                                            <p:cond delay="0"/>
                                          </p:stCondLst>
                                        </p:cTn>
                                        <p:tgtEl>
                                          <p:spTgt spid="63"/>
                                        </p:tgtEl>
                                        <p:attrNameLst>
                                          <p:attrName>style.visibility</p:attrName>
                                        </p:attrNameLst>
                                      </p:cBhvr>
                                      <p:to>
                                        <p:strVal val="visible"/>
                                      </p:to>
                                    </p:set>
                                  </p:childTnLst>
                                  <p:subTnLst>
                                    <p:set>
                                      <p:cBhvr override="childStyle">
                                        <p:cTn dur="1" fill="hold" display="0" masterRel="nextClick" afterEffect="1"/>
                                        <p:tgtEl>
                                          <p:spTgt spid="63"/>
                                        </p:tgtEl>
                                        <p:attrNameLst>
                                          <p:attrName>style.visibility</p:attrName>
                                        </p:attrNameLst>
                                      </p:cBhvr>
                                      <p:to>
                                        <p:strVal val="hidden"/>
                                      </p:to>
                                    </p:set>
                                  </p:subTnLst>
                                </p:cTn>
                              </p:par>
                            </p:childTnLst>
                          </p:cTn>
                        </p:par>
                        <p:par>
                          <p:cTn id="172" fill="hold">
                            <p:stCondLst>
                              <p:cond delay="27500"/>
                            </p:stCondLst>
                            <p:childTnLst>
                              <p:par>
                                <p:cTn id="173" presetID="1" presetClass="entr" presetSubtype="0" fill="hold" nodeType="afterEffect">
                                  <p:stCondLst>
                                    <p:cond delay="500"/>
                                  </p:stCondLst>
                                  <p:childTnLst>
                                    <p:set>
                                      <p:cBhvr>
                                        <p:cTn id="174" dur="1" fill="hold">
                                          <p:stCondLst>
                                            <p:cond delay="0"/>
                                          </p:stCondLst>
                                        </p:cTn>
                                        <p:tgtEl>
                                          <p:spTgt spid="64"/>
                                        </p:tgtEl>
                                        <p:attrNameLst>
                                          <p:attrName>style.visibility</p:attrName>
                                        </p:attrNameLst>
                                      </p:cBhvr>
                                      <p:to>
                                        <p:strVal val="visible"/>
                                      </p:to>
                                    </p:set>
                                  </p:childTnLst>
                                  <p:subTnLst>
                                    <p:set>
                                      <p:cBhvr override="childStyle">
                                        <p:cTn dur="1" fill="hold" display="0" masterRel="nextClick" afterEffect="1"/>
                                        <p:tgtEl>
                                          <p:spTgt spid="64"/>
                                        </p:tgtEl>
                                        <p:attrNameLst>
                                          <p:attrName>style.visibility</p:attrName>
                                        </p:attrNameLst>
                                      </p:cBhvr>
                                      <p:to>
                                        <p:strVal val="hidden"/>
                                      </p:to>
                                    </p:set>
                                  </p:subTnLst>
                                </p:cTn>
                              </p:par>
                            </p:childTnLst>
                          </p:cTn>
                        </p:par>
                        <p:par>
                          <p:cTn id="175" fill="hold">
                            <p:stCondLst>
                              <p:cond delay="28000"/>
                            </p:stCondLst>
                            <p:childTnLst>
                              <p:par>
                                <p:cTn id="176" presetID="1" presetClass="entr" presetSubtype="0" fill="hold" nodeType="afterEffect">
                                  <p:stCondLst>
                                    <p:cond delay="500"/>
                                  </p:stCondLst>
                                  <p:childTnLst>
                                    <p:set>
                                      <p:cBhvr>
                                        <p:cTn id="177" dur="1" fill="hold">
                                          <p:stCondLst>
                                            <p:cond delay="0"/>
                                          </p:stCondLst>
                                        </p:cTn>
                                        <p:tgtEl>
                                          <p:spTgt spid="65"/>
                                        </p:tgtEl>
                                        <p:attrNameLst>
                                          <p:attrName>style.visibility</p:attrName>
                                        </p:attrNameLst>
                                      </p:cBhvr>
                                      <p:to>
                                        <p:strVal val="visible"/>
                                      </p:to>
                                    </p:set>
                                  </p:childTnLst>
                                  <p:subTnLst>
                                    <p:set>
                                      <p:cBhvr override="childStyle">
                                        <p:cTn dur="1" fill="hold" display="0" masterRel="nextClick" afterEffect="1"/>
                                        <p:tgtEl>
                                          <p:spTgt spid="65"/>
                                        </p:tgtEl>
                                        <p:attrNameLst>
                                          <p:attrName>style.visibility</p:attrName>
                                        </p:attrNameLst>
                                      </p:cBhvr>
                                      <p:to>
                                        <p:strVal val="hidden"/>
                                      </p:to>
                                    </p:set>
                                  </p:subTnLst>
                                </p:cTn>
                              </p:par>
                            </p:childTnLst>
                          </p:cTn>
                        </p:par>
                        <p:par>
                          <p:cTn id="178" fill="hold">
                            <p:stCondLst>
                              <p:cond delay="28500"/>
                            </p:stCondLst>
                            <p:childTnLst>
                              <p:par>
                                <p:cTn id="179" presetID="1" presetClass="entr" presetSubtype="0" fill="hold" nodeType="afterEffect">
                                  <p:stCondLst>
                                    <p:cond delay="500"/>
                                  </p:stCondLst>
                                  <p:childTnLst>
                                    <p:set>
                                      <p:cBhvr>
                                        <p:cTn id="180" dur="1" fill="hold">
                                          <p:stCondLst>
                                            <p:cond delay="0"/>
                                          </p:stCondLst>
                                        </p:cTn>
                                        <p:tgtEl>
                                          <p:spTgt spid="66"/>
                                        </p:tgtEl>
                                        <p:attrNameLst>
                                          <p:attrName>style.visibility</p:attrName>
                                        </p:attrNameLst>
                                      </p:cBhvr>
                                      <p:to>
                                        <p:strVal val="visible"/>
                                      </p:to>
                                    </p:set>
                                  </p:childTnLst>
                                  <p:subTnLst>
                                    <p:set>
                                      <p:cBhvr override="childStyle">
                                        <p:cTn dur="1" fill="hold" display="0" masterRel="nextClick" afterEffect="1"/>
                                        <p:tgtEl>
                                          <p:spTgt spid="66"/>
                                        </p:tgtEl>
                                        <p:attrNameLst>
                                          <p:attrName>style.visibility</p:attrName>
                                        </p:attrNameLst>
                                      </p:cBhvr>
                                      <p:to>
                                        <p:strVal val="hidden"/>
                                      </p:to>
                                    </p:set>
                                  </p:subTnLst>
                                </p:cTn>
                              </p:par>
                            </p:childTnLst>
                          </p:cTn>
                        </p:par>
                        <p:par>
                          <p:cTn id="181" fill="hold">
                            <p:stCondLst>
                              <p:cond delay="29000"/>
                            </p:stCondLst>
                            <p:childTnLst>
                              <p:par>
                                <p:cTn id="182" presetID="1" presetClass="entr" presetSubtype="0" fill="hold" nodeType="afterEffect">
                                  <p:stCondLst>
                                    <p:cond delay="500"/>
                                  </p:stCondLst>
                                  <p:childTnLst>
                                    <p:set>
                                      <p:cBhvr>
                                        <p:cTn id="183" dur="1" fill="hold">
                                          <p:stCondLst>
                                            <p:cond delay="0"/>
                                          </p:stCondLst>
                                        </p:cTn>
                                        <p:tgtEl>
                                          <p:spTgt spid="67"/>
                                        </p:tgtEl>
                                        <p:attrNameLst>
                                          <p:attrName>style.visibility</p:attrName>
                                        </p:attrNameLst>
                                      </p:cBhvr>
                                      <p:to>
                                        <p:strVal val="visible"/>
                                      </p:to>
                                    </p:set>
                                  </p:childTnLst>
                                  <p:subTnLst>
                                    <p:set>
                                      <p:cBhvr override="childStyle">
                                        <p:cTn dur="1" fill="hold" display="0" masterRel="nextClick" afterEffect="1"/>
                                        <p:tgtEl>
                                          <p:spTgt spid="67"/>
                                        </p:tgtEl>
                                        <p:attrNameLst>
                                          <p:attrName>style.visibility</p:attrName>
                                        </p:attrNameLst>
                                      </p:cBhvr>
                                      <p:to>
                                        <p:strVal val="hidden"/>
                                      </p:to>
                                    </p:set>
                                  </p:subTnLst>
                                </p:cTn>
                              </p:par>
                            </p:childTnLst>
                          </p:cTn>
                        </p:par>
                        <p:par>
                          <p:cTn id="184" fill="hold">
                            <p:stCondLst>
                              <p:cond delay="29500"/>
                            </p:stCondLst>
                            <p:childTnLst>
                              <p:par>
                                <p:cTn id="185" presetID="1" presetClass="entr" presetSubtype="0" fill="hold" nodeType="afterEffect">
                                  <p:stCondLst>
                                    <p:cond delay="500"/>
                                  </p:stCondLst>
                                  <p:childTnLst>
                                    <p:set>
                                      <p:cBhvr>
                                        <p:cTn id="186" dur="1" fill="hold">
                                          <p:stCondLst>
                                            <p:cond delay="0"/>
                                          </p:stCondLst>
                                        </p:cTn>
                                        <p:tgtEl>
                                          <p:spTgt spid="68"/>
                                        </p:tgtEl>
                                        <p:attrNameLst>
                                          <p:attrName>style.visibility</p:attrName>
                                        </p:attrNameLst>
                                      </p:cBhvr>
                                      <p:to>
                                        <p:strVal val="visible"/>
                                      </p:to>
                                    </p:set>
                                  </p:childTnLst>
                                  <p:subTnLst>
                                    <p:set>
                                      <p:cBhvr override="childStyle">
                                        <p:cTn dur="1" fill="hold" display="0" masterRel="nextClick" afterEffect="1"/>
                                        <p:tgtEl>
                                          <p:spTgt spid="68"/>
                                        </p:tgtEl>
                                        <p:attrNameLst>
                                          <p:attrName>style.visibility</p:attrName>
                                        </p:attrNameLst>
                                      </p:cBhvr>
                                      <p:to>
                                        <p:strVal val="hidden"/>
                                      </p:to>
                                    </p:set>
                                  </p:subTnLst>
                                </p:cTn>
                              </p:par>
                            </p:childTnLst>
                          </p:cTn>
                        </p:par>
                        <p:par>
                          <p:cTn id="187" fill="hold">
                            <p:stCondLst>
                              <p:cond delay="30000"/>
                            </p:stCondLst>
                            <p:childTnLst>
                              <p:par>
                                <p:cTn id="188" presetID="1" presetClass="entr" presetSubtype="0" fill="hold" nodeType="afterEffect">
                                  <p:stCondLst>
                                    <p:cond delay="500"/>
                                  </p:stCondLst>
                                  <p:childTnLst>
                                    <p:set>
                                      <p:cBhvr>
                                        <p:cTn id="189" dur="1" fill="hold">
                                          <p:stCondLst>
                                            <p:cond delay="0"/>
                                          </p:stCondLst>
                                        </p:cTn>
                                        <p:tgtEl>
                                          <p:spTgt spid="69"/>
                                        </p:tgtEl>
                                        <p:attrNameLst>
                                          <p:attrName>style.visibility</p:attrName>
                                        </p:attrNameLst>
                                      </p:cBhvr>
                                      <p:to>
                                        <p:strVal val="visible"/>
                                      </p:to>
                                    </p:set>
                                  </p:childTnLst>
                                  <p:subTnLst>
                                    <p:set>
                                      <p:cBhvr override="childStyle">
                                        <p:cTn dur="1" fill="hold" display="0" masterRel="nextClick" afterEffect="1"/>
                                        <p:tgtEl>
                                          <p:spTgt spid="69"/>
                                        </p:tgtEl>
                                        <p:attrNameLst>
                                          <p:attrName>style.visibility</p:attrName>
                                        </p:attrNameLst>
                                      </p:cBhvr>
                                      <p:to>
                                        <p:strVal val="hidden"/>
                                      </p:to>
                                    </p:set>
                                  </p:subTnLst>
                                </p:cTn>
                              </p:par>
                            </p:childTnLst>
                          </p:cTn>
                        </p:par>
                        <p:par>
                          <p:cTn id="190" fill="hold">
                            <p:stCondLst>
                              <p:cond delay="30500"/>
                            </p:stCondLst>
                            <p:childTnLst>
                              <p:par>
                                <p:cTn id="191" presetID="1" presetClass="entr" presetSubtype="0" fill="hold" nodeType="afterEffect">
                                  <p:stCondLst>
                                    <p:cond delay="500"/>
                                  </p:stCondLst>
                                  <p:childTnLst>
                                    <p:set>
                                      <p:cBhvr>
                                        <p:cTn id="192" dur="1" fill="hold">
                                          <p:stCondLst>
                                            <p:cond delay="0"/>
                                          </p:stCondLst>
                                        </p:cTn>
                                        <p:tgtEl>
                                          <p:spTgt spid="70"/>
                                        </p:tgtEl>
                                        <p:attrNameLst>
                                          <p:attrName>style.visibility</p:attrName>
                                        </p:attrNameLst>
                                      </p:cBhvr>
                                      <p:to>
                                        <p:strVal val="visible"/>
                                      </p:to>
                                    </p:set>
                                  </p:childTnLst>
                                  <p:subTnLst>
                                    <p:set>
                                      <p:cBhvr override="childStyle">
                                        <p:cTn dur="1" fill="hold" display="0" masterRel="nextClick" afterEffect="1"/>
                                        <p:tgtEl>
                                          <p:spTgt spid="70"/>
                                        </p:tgtEl>
                                        <p:attrNameLst>
                                          <p:attrName>style.visibility</p:attrName>
                                        </p:attrNameLst>
                                      </p:cBhvr>
                                      <p:to>
                                        <p:strVal val="hidden"/>
                                      </p:to>
                                    </p:set>
                                  </p:subTnLst>
                                </p:cTn>
                              </p:par>
                            </p:childTnLst>
                          </p:cTn>
                        </p:par>
                        <p:par>
                          <p:cTn id="193" fill="hold">
                            <p:stCondLst>
                              <p:cond delay="31000"/>
                            </p:stCondLst>
                            <p:childTnLst>
                              <p:par>
                                <p:cTn id="194" presetID="1" presetClass="entr" presetSubtype="0" fill="hold" nodeType="afterEffect">
                                  <p:stCondLst>
                                    <p:cond delay="500"/>
                                  </p:stCondLst>
                                  <p:childTnLst>
                                    <p:set>
                                      <p:cBhvr>
                                        <p:cTn id="195" dur="1" fill="hold">
                                          <p:stCondLst>
                                            <p:cond delay="0"/>
                                          </p:stCondLst>
                                        </p:cTn>
                                        <p:tgtEl>
                                          <p:spTgt spid="71"/>
                                        </p:tgtEl>
                                        <p:attrNameLst>
                                          <p:attrName>style.visibility</p:attrName>
                                        </p:attrNameLst>
                                      </p:cBhvr>
                                      <p:to>
                                        <p:strVal val="visible"/>
                                      </p:to>
                                    </p:set>
                                  </p:childTnLst>
                                  <p:subTnLst>
                                    <p:set>
                                      <p:cBhvr override="childStyle">
                                        <p:cTn dur="1" fill="hold" display="0" masterRel="nextClick" afterEffect="1"/>
                                        <p:tgtEl>
                                          <p:spTgt spid="71"/>
                                        </p:tgtEl>
                                        <p:attrNameLst>
                                          <p:attrName>style.visibility</p:attrName>
                                        </p:attrNameLst>
                                      </p:cBhvr>
                                      <p:to>
                                        <p:strVal val="hidden"/>
                                      </p:to>
                                    </p:set>
                                  </p:subTnLst>
                                </p:cTn>
                              </p:par>
                            </p:childTnLst>
                          </p:cTn>
                        </p:par>
                        <p:par>
                          <p:cTn id="196" fill="hold">
                            <p:stCondLst>
                              <p:cond delay="31500"/>
                            </p:stCondLst>
                            <p:childTnLst>
                              <p:par>
                                <p:cTn id="197" presetID="1" presetClass="entr" presetSubtype="0" fill="hold" nodeType="afterEffect">
                                  <p:stCondLst>
                                    <p:cond delay="500"/>
                                  </p:stCondLst>
                                  <p:childTnLst>
                                    <p:set>
                                      <p:cBhvr>
                                        <p:cTn id="198" dur="1" fill="hold">
                                          <p:stCondLst>
                                            <p:cond delay="0"/>
                                          </p:stCondLst>
                                        </p:cTn>
                                        <p:tgtEl>
                                          <p:spTgt spid="72"/>
                                        </p:tgtEl>
                                        <p:attrNameLst>
                                          <p:attrName>style.visibility</p:attrName>
                                        </p:attrNameLst>
                                      </p:cBhvr>
                                      <p:to>
                                        <p:strVal val="visible"/>
                                      </p:to>
                                    </p:set>
                                  </p:childTnLst>
                                  <p:subTnLst>
                                    <p:set>
                                      <p:cBhvr override="childStyle">
                                        <p:cTn dur="1" fill="hold" display="0" masterRel="nextClick" afterEffect="1"/>
                                        <p:tgtEl>
                                          <p:spTgt spid="72"/>
                                        </p:tgtEl>
                                        <p:attrNameLst>
                                          <p:attrName>style.visibility</p:attrName>
                                        </p:attrNameLst>
                                      </p:cBhvr>
                                      <p:to>
                                        <p:strVal val="hidden"/>
                                      </p:to>
                                    </p:set>
                                  </p:subTnLst>
                                </p:cTn>
                              </p:par>
                            </p:childTnLst>
                          </p:cTn>
                        </p:par>
                        <p:par>
                          <p:cTn id="199" fill="hold">
                            <p:stCondLst>
                              <p:cond delay="32000"/>
                            </p:stCondLst>
                            <p:childTnLst>
                              <p:par>
                                <p:cTn id="200" presetID="1" presetClass="entr" presetSubtype="0" fill="hold" nodeType="afterEffect">
                                  <p:stCondLst>
                                    <p:cond delay="500"/>
                                  </p:stCondLst>
                                  <p:childTnLst>
                                    <p:set>
                                      <p:cBhvr>
                                        <p:cTn id="201" dur="1" fill="hold">
                                          <p:stCondLst>
                                            <p:cond delay="0"/>
                                          </p:stCondLst>
                                        </p:cTn>
                                        <p:tgtEl>
                                          <p:spTgt spid="73"/>
                                        </p:tgtEl>
                                        <p:attrNameLst>
                                          <p:attrName>style.visibility</p:attrName>
                                        </p:attrNameLst>
                                      </p:cBhvr>
                                      <p:to>
                                        <p:strVal val="visible"/>
                                      </p:to>
                                    </p:set>
                                  </p:childTnLst>
                                  <p:subTnLst>
                                    <p:set>
                                      <p:cBhvr override="childStyle">
                                        <p:cTn dur="1" fill="hold" display="0" masterRel="nextClick" afterEffect="1"/>
                                        <p:tgtEl>
                                          <p:spTgt spid="73"/>
                                        </p:tgtEl>
                                        <p:attrNameLst>
                                          <p:attrName>style.visibility</p:attrName>
                                        </p:attrNameLst>
                                      </p:cBhvr>
                                      <p:to>
                                        <p:strVal val="hidden"/>
                                      </p:to>
                                    </p:set>
                                  </p:subTnLst>
                                </p:cTn>
                              </p:par>
                            </p:childTnLst>
                          </p:cTn>
                        </p:par>
                        <p:par>
                          <p:cTn id="202" fill="hold">
                            <p:stCondLst>
                              <p:cond delay="32500"/>
                            </p:stCondLst>
                            <p:childTnLst>
                              <p:par>
                                <p:cTn id="203" presetID="1" presetClass="entr" presetSubtype="0" fill="hold" nodeType="afterEffect">
                                  <p:stCondLst>
                                    <p:cond delay="500"/>
                                  </p:stCondLst>
                                  <p:childTnLst>
                                    <p:set>
                                      <p:cBhvr>
                                        <p:cTn id="204" dur="1" fill="hold">
                                          <p:stCondLst>
                                            <p:cond delay="0"/>
                                          </p:stCondLst>
                                        </p:cTn>
                                        <p:tgtEl>
                                          <p:spTgt spid="74"/>
                                        </p:tgtEl>
                                        <p:attrNameLst>
                                          <p:attrName>style.visibility</p:attrName>
                                        </p:attrNameLst>
                                      </p:cBhvr>
                                      <p:to>
                                        <p:strVal val="visible"/>
                                      </p:to>
                                    </p:set>
                                  </p:childTnLst>
                                  <p:subTnLst>
                                    <p:set>
                                      <p:cBhvr override="childStyle">
                                        <p:cTn dur="1" fill="hold" display="0" masterRel="nextClick" afterEffect="1"/>
                                        <p:tgtEl>
                                          <p:spTgt spid="74"/>
                                        </p:tgtEl>
                                        <p:attrNameLst>
                                          <p:attrName>style.visibility</p:attrName>
                                        </p:attrNameLst>
                                      </p:cBhvr>
                                      <p:to>
                                        <p:strVal val="hidden"/>
                                      </p:to>
                                    </p:set>
                                  </p:subTnLst>
                                </p:cTn>
                              </p:par>
                            </p:childTnLst>
                          </p:cTn>
                        </p:par>
                        <p:par>
                          <p:cTn id="205" fill="hold">
                            <p:stCondLst>
                              <p:cond delay="33000"/>
                            </p:stCondLst>
                            <p:childTnLst>
                              <p:par>
                                <p:cTn id="206" presetID="1" presetClass="entr" presetSubtype="0" fill="hold" nodeType="afterEffect">
                                  <p:stCondLst>
                                    <p:cond delay="500"/>
                                  </p:stCondLst>
                                  <p:childTnLst>
                                    <p:set>
                                      <p:cBhvr>
                                        <p:cTn id="207" dur="1" fill="hold">
                                          <p:stCondLst>
                                            <p:cond delay="0"/>
                                          </p:stCondLst>
                                        </p:cTn>
                                        <p:tgtEl>
                                          <p:spTgt spid="75"/>
                                        </p:tgtEl>
                                        <p:attrNameLst>
                                          <p:attrName>style.visibility</p:attrName>
                                        </p:attrNameLst>
                                      </p:cBhvr>
                                      <p:to>
                                        <p:strVal val="visible"/>
                                      </p:to>
                                    </p:set>
                                  </p:childTnLst>
                                  <p:subTnLst>
                                    <p:set>
                                      <p:cBhvr override="childStyle">
                                        <p:cTn dur="1" fill="hold" display="0" masterRel="nextClick" afterEffect="1"/>
                                        <p:tgtEl>
                                          <p:spTgt spid="75"/>
                                        </p:tgtEl>
                                        <p:attrNameLst>
                                          <p:attrName>style.visibility</p:attrName>
                                        </p:attrNameLst>
                                      </p:cBhvr>
                                      <p:to>
                                        <p:strVal val="hidden"/>
                                      </p:to>
                                    </p:set>
                                  </p:subTnLst>
                                </p:cTn>
                              </p:par>
                            </p:childTnLst>
                          </p:cTn>
                        </p:par>
                        <p:par>
                          <p:cTn id="208" fill="hold">
                            <p:stCondLst>
                              <p:cond delay="33500"/>
                            </p:stCondLst>
                            <p:childTnLst>
                              <p:par>
                                <p:cTn id="209" presetID="1" presetClass="entr" presetSubtype="0" fill="hold" nodeType="afterEffect">
                                  <p:stCondLst>
                                    <p:cond delay="500"/>
                                  </p:stCondLst>
                                  <p:childTnLst>
                                    <p:set>
                                      <p:cBhvr>
                                        <p:cTn id="210" dur="1" fill="hold">
                                          <p:stCondLst>
                                            <p:cond delay="0"/>
                                          </p:stCondLst>
                                        </p:cTn>
                                        <p:tgtEl>
                                          <p:spTgt spid="76"/>
                                        </p:tgtEl>
                                        <p:attrNameLst>
                                          <p:attrName>style.visibility</p:attrName>
                                        </p:attrNameLst>
                                      </p:cBhvr>
                                      <p:to>
                                        <p:strVal val="visible"/>
                                      </p:to>
                                    </p:set>
                                  </p:childTnLst>
                                  <p:subTnLst>
                                    <p:set>
                                      <p:cBhvr override="childStyle">
                                        <p:cTn dur="1" fill="hold" display="0" masterRel="nextClick" afterEffect="1"/>
                                        <p:tgtEl>
                                          <p:spTgt spid="76"/>
                                        </p:tgtEl>
                                        <p:attrNameLst>
                                          <p:attrName>style.visibility</p:attrName>
                                        </p:attrNameLst>
                                      </p:cBhvr>
                                      <p:to>
                                        <p:strVal val="hidden"/>
                                      </p:to>
                                    </p:set>
                                  </p:subTnLst>
                                </p:cTn>
                              </p:par>
                            </p:childTnLst>
                          </p:cTn>
                        </p:par>
                        <p:par>
                          <p:cTn id="211" fill="hold">
                            <p:stCondLst>
                              <p:cond delay="34000"/>
                            </p:stCondLst>
                            <p:childTnLst>
                              <p:par>
                                <p:cTn id="212" presetID="1" presetClass="entr" presetSubtype="0" fill="hold" nodeType="afterEffect">
                                  <p:stCondLst>
                                    <p:cond delay="500"/>
                                  </p:stCondLst>
                                  <p:childTnLst>
                                    <p:set>
                                      <p:cBhvr>
                                        <p:cTn id="213" dur="1" fill="hold">
                                          <p:stCondLst>
                                            <p:cond delay="0"/>
                                          </p:stCondLst>
                                        </p:cTn>
                                        <p:tgtEl>
                                          <p:spTgt spid="77"/>
                                        </p:tgtEl>
                                        <p:attrNameLst>
                                          <p:attrName>style.visibility</p:attrName>
                                        </p:attrNameLst>
                                      </p:cBhvr>
                                      <p:to>
                                        <p:strVal val="visible"/>
                                      </p:to>
                                    </p:set>
                                  </p:childTnLst>
                                  <p:subTnLst>
                                    <p:set>
                                      <p:cBhvr override="childStyle">
                                        <p:cTn dur="1" fill="hold" display="0" masterRel="nextClick" afterEffect="1"/>
                                        <p:tgtEl>
                                          <p:spTgt spid="77"/>
                                        </p:tgtEl>
                                        <p:attrNameLst>
                                          <p:attrName>style.visibility</p:attrName>
                                        </p:attrNameLst>
                                      </p:cBhvr>
                                      <p:to>
                                        <p:strVal val="hidden"/>
                                      </p:to>
                                    </p:set>
                                  </p:subTnLst>
                                </p:cTn>
                              </p:par>
                            </p:childTnLst>
                          </p:cTn>
                        </p:par>
                        <p:par>
                          <p:cTn id="214" fill="hold">
                            <p:stCondLst>
                              <p:cond delay="34500"/>
                            </p:stCondLst>
                            <p:childTnLst>
                              <p:par>
                                <p:cTn id="215" presetID="1" presetClass="entr" presetSubtype="0" fill="hold" nodeType="afterEffect">
                                  <p:stCondLst>
                                    <p:cond delay="500"/>
                                  </p:stCondLst>
                                  <p:childTnLst>
                                    <p:set>
                                      <p:cBhvr>
                                        <p:cTn id="216" dur="1" fill="hold">
                                          <p:stCondLst>
                                            <p:cond delay="0"/>
                                          </p:stCondLst>
                                        </p:cTn>
                                        <p:tgtEl>
                                          <p:spTgt spid="78"/>
                                        </p:tgtEl>
                                        <p:attrNameLst>
                                          <p:attrName>style.visibility</p:attrName>
                                        </p:attrNameLst>
                                      </p:cBhvr>
                                      <p:to>
                                        <p:strVal val="visible"/>
                                      </p:to>
                                    </p:set>
                                  </p:childTnLst>
                                  <p:subTnLst>
                                    <p:set>
                                      <p:cBhvr override="childStyle">
                                        <p:cTn dur="1" fill="hold" display="0" masterRel="nextClick" afterEffect="1"/>
                                        <p:tgtEl>
                                          <p:spTgt spid="78"/>
                                        </p:tgtEl>
                                        <p:attrNameLst>
                                          <p:attrName>style.visibility</p:attrName>
                                        </p:attrNameLst>
                                      </p:cBhvr>
                                      <p:to>
                                        <p:strVal val="hidden"/>
                                      </p:to>
                                    </p:set>
                                  </p:subTnLst>
                                </p:cTn>
                              </p:par>
                            </p:childTnLst>
                          </p:cTn>
                        </p:par>
                        <p:par>
                          <p:cTn id="217" fill="hold">
                            <p:stCondLst>
                              <p:cond delay="35000"/>
                            </p:stCondLst>
                            <p:childTnLst>
                              <p:par>
                                <p:cTn id="218" presetID="1" presetClass="entr" presetSubtype="0" fill="hold" nodeType="afterEffect">
                                  <p:stCondLst>
                                    <p:cond delay="500"/>
                                  </p:stCondLst>
                                  <p:childTnLst>
                                    <p:set>
                                      <p:cBhvr>
                                        <p:cTn id="219" dur="1" fill="hold">
                                          <p:stCondLst>
                                            <p:cond delay="0"/>
                                          </p:stCondLst>
                                        </p:cTn>
                                        <p:tgtEl>
                                          <p:spTgt spid="79"/>
                                        </p:tgtEl>
                                        <p:attrNameLst>
                                          <p:attrName>style.visibility</p:attrName>
                                        </p:attrNameLst>
                                      </p:cBhvr>
                                      <p:to>
                                        <p:strVal val="visible"/>
                                      </p:to>
                                    </p:set>
                                  </p:childTnLst>
                                  <p:subTnLst>
                                    <p:set>
                                      <p:cBhvr override="childStyle">
                                        <p:cTn dur="1" fill="hold" display="0" masterRel="nextClick" afterEffect="1"/>
                                        <p:tgtEl>
                                          <p:spTgt spid="79"/>
                                        </p:tgtEl>
                                        <p:attrNameLst>
                                          <p:attrName>style.visibility</p:attrName>
                                        </p:attrNameLst>
                                      </p:cBhvr>
                                      <p:to>
                                        <p:strVal val="hidden"/>
                                      </p:to>
                                    </p:set>
                                  </p:subTnLst>
                                </p:cTn>
                              </p:par>
                            </p:childTnLst>
                          </p:cTn>
                        </p:par>
                        <p:par>
                          <p:cTn id="220" fill="hold">
                            <p:stCondLst>
                              <p:cond delay="35500"/>
                            </p:stCondLst>
                            <p:childTnLst>
                              <p:par>
                                <p:cTn id="221" presetID="1" presetClass="entr" presetSubtype="0" fill="hold" nodeType="afterEffect">
                                  <p:stCondLst>
                                    <p:cond delay="500"/>
                                  </p:stCondLst>
                                  <p:childTnLst>
                                    <p:set>
                                      <p:cBhvr>
                                        <p:cTn id="222" dur="1" fill="hold">
                                          <p:stCondLst>
                                            <p:cond delay="0"/>
                                          </p:stCondLst>
                                        </p:cTn>
                                        <p:tgtEl>
                                          <p:spTgt spid="80"/>
                                        </p:tgtEl>
                                        <p:attrNameLst>
                                          <p:attrName>style.visibility</p:attrName>
                                        </p:attrNameLst>
                                      </p:cBhvr>
                                      <p:to>
                                        <p:strVal val="visible"/>
                                      </p:to>
                                    </p:set>
                                  </p:childTnLst>
                                  <p:subTnLst>
                                    <p:set>
                                      <p:cBhvr override="childStyle">
                                        <p:cTn dur="1" fill="hold" display="0" masterRel="nextClick" afterEffect="1"/>
                                        <p:tgtEl>
                                          <p:spTgt spid="80"/>
                                        </p:tgtEl>
                                        <p:attrNameLst>
                                          <p:attrName>style.visibility</p:attrName>
                                        </p:attrNameLst>
                                      </p:cBhvr>
                                      <p:to>
                                        <p:strVal val="hidden"/>
                                      </p:to>
                                    </p:set>
                                  </p:subTnLst>
                                </p:cTn>
                              </p:par>
                            </p:childTnLst>
                          </p:cTn>
                        </p:par>
                        <p:par>
                          <p:cTn id="223" fill="hold">
                            <p:stCondLst>
                              <p:cond delay="36000"/>
                            </p:stCondLst>
                            <p:childTnLst>
                              <p:par>
                                <p:cTn id="224" presetID="1" presetClass="entr" presetSubtype="0" fill="hold" nodeType="afterEffect">
                                  <p:stCondLst>
                                    <p:cond delay="500"/>
                                  </p:stCondLst>
                                  <p:childTnLst>
                                    <p:set>
                                      <p:cBhvr>
                                        <p:cTn id="225" dur="1" fill="hold">
                                          <p:stCondLst>
                                            <p:cond delay="0"/>
                                          </p:stCondLst>
                                        </p:cTn>
                                        <p:tgtEl>
                                          <p:spTgt spid="81"/>
                                        </p:tgtEl>
                                        <p:attrNameLst>
                                          <p:attrName>style.visibility</p:attrName>
                                        </p:attrNameLst>
                                      </p:cBhvr>
                                      <p:to>
                                        <p:strVal val="visible"/>
                                      </p:to>
                                    </p:set>
                                  </p:childTnLst>
                                  <p:subTnLst>
                                    <p:set>
                                      <p:cBhvr override="childStyle">
                                        <p:cTn dur="1" fill="hold" display="0" masterRel="nextClick" afterEffect="1"/>
                                        <p:tgtEl>
                                          <p:spTgt spid="81"/>
                                        </p:tgtEl>
                                        <p:attrNameLst>
                                          <p:attrName>style.visibility</p:attrName>
                                        </p:attrNameLst>
                                      </p:cBhvr>
                                      <p:to>
                                        <p:strVal val="hidden"/>
                                      </p:to>
                                    </p:set>
                                  </p:subTnLst>
                                </p:cTn>
                              </p:par>
                            </p:childTnLst>
                          </p:cTn>
                        </p:par>
                        <p:par>
                          <p:cTn id="226" fill="hold">
                            <p:stCondLst>
                              <p:cond delay="36500"/>
                            </p:stCondLst>
                            <p:childTnLst>
                              <p:par>
                                <p:cTn id="227" presetID="1" presetClass="entr" presetSubtype="0" fill="hold" nodeType="afterEffect">
                                  <p:stCondLst>
                                    <p:cond delay="500"/>
                                  </p:stCondLst>
                                  <p:childTnLst>
                                    <p:set>
                                      <p:cBhvr>
                                        <p:cTn id="228" dur="1" fill="hold">
                                          <p:stCondLst>
                                            <p:cond delay="0"/>
                                          </p:stCondLst>
                                        </p:cTn>
                                        <p:tgtEl>
                                          <p:spTgt spid="82"/>
                                        </p:tgtEl>
                                        <p:attrNameLst>
                                          <p:attrName>style.visibility</p:attrName>
                                        </p:attrNameLst>
                                      </p:cBhvr>
                                      <p:to>
                                        <p:strVal val="visible"/>
                                      </p:to>
                                    </p:set>
                                  </p:childTnLst>
                                  <p:subTnLst>
                                    <p:set>
                                      <p:cBhvr override="childStyle">
                                        <p:cTn dur="1" fill="hold" display="0" masterRel="nextClick" afterEffect="1"/>
                                        <p:tgtEl>
                                          <p:spTgt spid="82"/>
                                        </p:tgtEl>
                                        <p:attrNameLst>
                                          <p:attrName>style.visibility</p:attrName>
                                        </p:attrNameLst>
                                      </p:cBhvr>
                                      <p:to>
                                        <p:strVal val="hidden"/>
                                      </p:to>
                                    </p:set>
                                  </p:subTnLst>
                                </p:cTn>
                              </p:par>
                            </p:childTnLst>
                          </p:cTn>
                        </p:par>
                        <p:par>
                          <p:cTn id="229" fill="hold">
                            <p:stCondLst>
                              <p:cond delay="37000"/>
                            </p:stCondLst>
                            <p:childTnLst>
                              <p:par>
                                <p:cTn id="230" presetID="1" presetClass="entr" presetSubtype="0" fill="hold" nodeType="afterEffect">
                                  <p:stCondLst>
                                    <p:cond delay="500"/>
                                  </p:stCondLst>
                                  <p:childTnLst>
                                    <p:set>
                                      <p:cBhvr>
                                        <p:cTn id="231"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p:cNvCxnSpPr/>
          <p:nvPr/>
        </p:nvCxnSpPr>
        <p:spPr bwMode="auto">
          <a:xfrm flipV="1">
            <a:off x="3024188" y="4114396"/>
            <a:ext cx="381000" cy="579843"/>
          </a:xfrm>
          <a:prstGeom prst="straightConnector1">
            <a:avLst/>
          </a:prstGeom>
          <a:ln w="31750">
            <a:headEnd type="none" w="med" len="med"/>
            <a:tailEnd type="stealth" w="lg" len="med"/>
          </a:ln>
        </p:spPr>
        <p:style>
          <a:lnRef idx="1">
            <a:schemeClr val="dk1"/>
          </a:lnRef>
          <a:fillRef idx="0">
            <a:schemeClr val="dk1"/>
          </a:fillRef>
          <a:effectRef idx="0">
            <a:schemeClr val="dk1"/>
          </a:effectRef>
          <a:fontRef idx="minor">
            <a:schemeClr val="tx1"/>
          </a:fontRef>
        </p:style>
      </p:cxnSp>
      <p:sp>
        <p:nvSpPr>
          <p:cNvPr id="14" name="Content Placeholder 2"/>
          <p:cNvSpPr txBox="1">
            <a:spLocks/>
          </p:cNvSpPr>
          <p:nvPr/>
        </p:nvSpPr>
        <p:spPr bwMode="auto">
          <a:xfrm>
            <a:off x="4249597" y="4452704"/>
            <a:ext cx="4321592" cy="12545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lr>
                <a:srgbClr val="004080"/>
              </a:buClr>
              <a:buSzPct val="65000"/>
              <a:buFont typeface="Wingdings" pitchFamily="2" charset="2"/>
              <a:buChar char="n"/>
              <a:defRPr sz="3200" b="1">
                <a:solidFill>
                  <a:schemeClr val="tx1"/>
                </a:solidFill>
                <a:latin typeface="+mn-lt"/>
                <a:ea typeface="+mn-ea"/>
                <a:cs typeface="+mn-cs"/>
              </a:defRPr>
            </a:lvl1pPr>
            <a:lvl2pPr marL="669925" indent="-325438" algn="l" rtl="0" eaLnBrk="0" fontAlgn="base" hangingPunct="0">
              <a:spcBef>
                <a:spcPct val="20000"/>
              </a:spcBef>
              <a:spcAft>
                <a:spcPct val="0"/>
              </a:spcAft>
              <a:buClr>
                <a:srgbClr val="800000"/>
              </a:buClr>
              <a:buFont typeface="Times" pitchFamily="18" charset="0"/>
              <a:buChar char="•"/>
              <a:defRPr sz="1600">
                <a:solidFill>
                  <a:schemeClr val="tx1"/>
                </a:solidFill>
                <a:latin typeface="+mn-lt"/>
              </a:defRPr>
            </a:lvl2pPr>
            <a:lvl3pPr marL="1022350" indent="-350838" algn="l" rtl="0" eaLnBrk="0" fontAlgn="base" hangingPunct="0">
              <a:spcBef>
                <a:spcPct val="20000"/>
              </a:spcBef>
              <a:spcAft>
                <a:spcPct val="0"/>
              </a:spcAft>
              <a:buSzPct val="65000"/>
              <a:buChar char="—"/>
              <a:defRPr sz="1600">
                <a:solidFill>
                  <a:schemeClr val="tx1"/>
                </a:solidFill>
                <a:latin typeface="+mn-lt"/>
              </a:defRPr>
            </a:lvl3pPr>
            <a:lvl4pPr marL="1339850" indent="-315913" algn="l" rtl="0" eaLnBrk="0" fontAlgn="base" hangingPunct="0">
              <a:spcBef>
                <a:spcPct val="20000"/>
              </a:spcBef>
              <a:spcAft>
                <a:spcPct val="0"/>
              </a:spcAft>
              <a:buFont typeface="Times" pitchFamily="18" charset="0"/>
              <a:buChar char="•"/>
              <a:defRPr sz="14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Char char="»"/>
              <a:defRPr sz="1400">
                <a:solidFill>
                  <a:schemeClr val="tx1"/>
                </a:solidFill>
                <a:latin typeface="+mn-lt"/>
              </a:defRPr>
            </a:lvl5pPr>
            <a:lvl6pPr marL="2138363" indent="-339725" algn="l" rtl="0" fontAlgn="base">
              <a:spcBef>
                <a:spcPct val="20000"/>
              </a:spcBef>
              <a:spcAft>
                <a:spcPct val="0"/>
              </a:spcAft>
              <a:buClr>
                <a:schemeClr val="accent1"/>
              </a:buClr>
              <a:buSzPct val="75000"/>
              <a:defRPr sz="1400">
                <a:solidFill>
                  <a:schemeClr val="tx1"/>
                </a:solidFill>
                <a:latin typeface="+mn-lt"/>
              </a:defRPr>
            </a:lvl6pPr>
            <a:lvl7pPr marL="2595563" indent="-339725" algn="l" rtl="0" fontAlgn="base">
              <a:spcBef>
                <a:spcPct val="20000"/>
              </a:spcBef>
              <a:spcAft>
                <a:spcPct val="0"/>
              </a:spcAft>
              <a:buClr>
                <a:schemeClr val="accent1"/>
              </a:buClr>
              <a:buSzPct val="75000"/>
              <a:defRPr sz="1400">
                <a:solidFill>
                  <a:schemeClr val="tx1"/>
                </a:solidFill>
                <a:latin typeface="+mn-lt"/>
              </a:defRPr>
            </a:lvl7pPr>
            <a:lvl8pPr marL="3052763" indent="-339725" algn="l" rtl="0" fontAlgn="base">
              <a:spcBef>
                <a:spcPct val="20000"/>
              </a:spcBef>
              <a:spcAft>
                <a:spcPct val="0"/>
              </a:spcAft>
              <a:buClr>
                <a:schemeClr val="accent1"/>
              </a:buClr>
              <a:buSzPct val="75000"/>
              <a:defRPr sz="1400">
                <a:solidFill>
                  <a:schemeClr val="tx1"/>
                </a:solidFill>
                <a:latin typeface="+mn-lt"/>
              </a:defRPr>
            </a:lvl8pPr>
            <a:lvl9pPr marL="3509963" indent="-339725" algn="l" rtl="0" fontAlgn="base">
              <a:spcBef>
                <a:spcPct val="20000"/>
              </a:spcBef>
              <a:spcAft>
                <a:spcPct val="0"/>
              </a:spcAft>
              <a:buClr>
                <a:schemeClr val="accent1"/>
              </a:buClr>
              <a:buSzPct val="75000"/>
              <a:defRPr sz="1400">
                <a:solidFill>
                  <a:schemeClr val="tx1"/>
                </a:solidFill>
                <a:latin typeface="+mn-lt"/>
              </a:defRPr>
            </a:lvl9pPr>
          </a:lstStyle>
          <a:p>
            <a:pPr marL="0" lvl="1" indent="0" eaLnBrk="1" hangingPunct="1">
              <a:spcBef>
                <a:spcPts val="0"/>
              </a:spcBef>
              <a:buNone/>
            </a:pPr>
            <a:r>
              <a:rPr lang="en-US" sz="1800" dirty="0" smtClean="0"/>
              <a:t>250 </a:t>
            </a:r>
            <a:r>
              <a:rPr lang="en-US" sz="1800" dirty="0" err="1" smtClean="0"/>
              <a:t>pC</a:t>
            </a:r>
            <a:endParaRPr lang="en-US" sz="1800" dirty="0" smtClean="0"/>
          </a:p>
          <a:p>
            <a:pPr marL="0" lvl="1" indent="0" eaLnBrk="1" hangingPunct="1">
              <a:spcBef>
                <a:spcPts val="0"/>
              </a:spcBef>
              <a:buNone/>
            </a:pPr>
            <a:r>
              <a:rPr lang="en-US" sz="1800" dirty="0" smtClean="0">
                <a:latin typeface="Symbol" pitchFamily="18" charset="2"/>
              </a:rPr>
              <a:t>e</a:t>
            </a:r>
            <a:r>
              <a:rPr lang="en-US" sz="1800" baseline="-25000" dirty="0" smtClean="0"/>
              <a:t>x</a:t>
            </a:r>
            <a:r>
              <a:rPr lang="en-US" sz="1800" dirty="0" smtClean="0"/>
              <a:t> = 0.1 </a:t>
            </a:r>
            <a:r>
              <a:rPr lang="en-US" sz="1800" dirty="0" smtClean="0">
                <a:latin typeface="Symbol" pitchFamily="18" charset="2"/>
              </a:rPr>
              <a:t>m</a:t>
            </a:r>
            <a:r>
              <a:rPr lang="en-US" sz="1800" dirty="0" smtClean="0"/>
              <a:t>m</a:t>
            </a:r>
          </a:p>
          <a:p>
            <a:pPr marL="0" lvl="1" indent="0" eaLnBrk="1" hangingPunct="1">
              <a:spcBef>
                <a:spcPts val="0"/>
              </a:spcBef>
              <a:buNone/>
            </a:pPr>
            <a:r>
              <a:rPr lang="en-US" sz="1800" dirty="0" err="1" smtClean="0">
                <a:latin typeface="Symbol" pitchFamily="18" charset="2"/>
              </a:rPr>
              <a:t>e</a:t>
            </a:r>
            <a:r>
              <a:rPr lang="en-US" sz="1800" baseline="-25000" dirty="0" err="1" smtClean="0"/>
              <a:t>y</a:t>
            </a:r>
            <a:r>
              <a:rPr lang="en-US" sz="1800" dirty="0" smtClean="0"/>
              <a:t> </a:t>
            </a:r>
            <a:r>
              <a:rPr lang="en-US" sz="1800" dirty="0"/>
              <a:t>= </a:t>
            </a:r>
            <a:r>
              <a:rPr lang="en-US" sz="1800" dirty="0" smtClean="0"/>
              <a:t>0.1 </a:t>
            </a:r>
            <a:r>
              <a:rPr lang="en-US" sz="1800" dirty="0" smtClean="0">
                <a:latin typeface="Symbol" pitchFamily="18" charset="2"/>
              </a:rPr>
              <a:t>m</a:t>
            </a:r>
            <a:r>
              <a:rPr lang="en-US" sz="1800" dirty="0" smtClean="0"/>
              <a:t>m</a:t>
            </a:r>
          </a:p>
          <a:p>
            <a:pPr marL="0" lvl="1" indent="0" eaLnBrk="1" hangingPunct="1">
              <a:spcBef>
                <a:spcPts val="0"/>
              </a:spcBef>
              <a:buNone/>
            </a:pPr>
            <a:r>
              <a:rPr lang="en-US" sz="1800" dirty="0" smtClean="0"/>
              <a:t>“slice” </a:t>
            </a:r>
            <a:r>
              <a:rPr lang="en-US" sz="1800" dirty="0" err="1" smtClean="0">
                <a:latin typeface="Symbol" pitchFamily="18" charset="2"/>
              </a:rPr>
              <a:t>e</a:t>
            </a:r>
            <a:r>
              <a:rPr lang="en-US" sz="1800" baseline="-25000" dirty="0" err="1" smtClean="0"/>
              <a:t>z</a:t>
            </a:r>
            <a:r>
              <a:rPr lang="en-US" sz="1800" dirty="0" smtClean="0"/>
              <a:t> </a:t>
            </a:r>
            <a:r>
              <a:rPr lang="en-US" sz="1800" dirty="0" smtClean="0"/>
              <a:t>&lt; </a:t>
            </a:r>
            <a:r>
              <a:rPr lang="en-US" sz="1800" dirty="0" smtClean="0"/>
              <a:t>0.9 mm by </a:t>
            </a:r>
            <a:r>
              <a:rPr lang="en-US" sz="1800" dirty="0" smtClean="0"/>
              <a:t>50</a:t>
            </a:r>
            <a:r>
              <a:rPr lang="en-US" sz="1800" dirty="0" smtClean="0"/>
              <a:t> </a:t>
            </a:r>
            <a:r>
              <a:rPr lang="en-US" sz="1800" dirty="0" err="1" smtClean="0"/>
              <a:t>keV</a:t>
            </a:r>
            <a:r>
              <a:rPr lang="en-US" sz="1800" dirty="0" smtClean="0"/>
              <a:t> = </a:t>
            </a:r>
            <a:r>
              <a:rPr lang="en-US" sz="1800" dirty="0" smtClean="0"/>
              <a:t>90 </a:t>
            </a:r>
            <a:r>
              <a:rPr lang="en-US" sz="1800" dirty="0">
                <a:latin typeface="Symbol" pitchFamily="18" charset="2"/>
              </a:rPr>
              <a:t>m</a:t>
            </a:r>
            <a:r>
              <a:rPr lang="en-US" sz="1800" dirty="0"/>
              <a:t>m</a:t>
            </a:r>
          </a:p>
          <a:p>
            <a:pPr marL="0" lvl="1" indent="0" eaLnBrk="1" hangingPunct="1">
              <a:spcBef>
                <a:spcPts val="0"/>
              </a:spcBef>
              <a:buNone/>
            </a:pPr>
            <a:r>
              <a:rPr lang="en-US" sz="2000" dirty="0" smtClean="0"/>
              <a:t> </a:t>
            </a:r>
            <a:endParaRPr lang="en-US" sz="2000" dirty="0">
              <a:latin typeface="Symbol" pitchFamily="18" charset="2"/>
            </a:endParaRPr>
          </a:p>
          <a:p>
            <a:pPr marL="0" lvl="1" indent="0" eaLnBrk="1" hangingPunct="1">
              <a:spcBef>
                <a:spcPts val="0"/>
              </a:spcBef>
              <a:buNone/>
            </a:pPr>
            <a:r>
              <a:rPr lang="en-US" sz="2000" dirty="0" smtClean="0"/>
              <a:t> </a:t>
            </a:r>
            <a:endParaRPr lang="en-US" sz="2000" dirty="0" smtClean="0">
              <a:latin typeface="Symbol" pitchFamily="18" charset="2"/>
            </a:endParaRPr>
          </a:p>
        </p:txBody>
      </p:sp>
      <p:pic>
        <p:nvPicPr>
          <p:cNvPr id="13" name="Picture 12" descr="quinto:Users:kbish:Desktop:xzfbt sketch3.png"/>
          <p:cNvPicPr>
            <a:picLocks noChangeAspect="1"/>
          </p:cNvPicPr>
          <p:nvPr/>
        </p:nvPicPr>
        <p:blipFill rotWithShape="1">
          <a:blip r:embed="rId2" cstate="print">
            <a:extLst>
              <a:ext uri="{28A0092B-C50C-407E-A947-70E740481C1C}">
                <a14:useLocalDpi xmlns:a14="http://schemas.microsoft.com/office/drawing/2010/main" val="0"/>
              </a:ext>
            </a:extLst>
          </a:blip>
          <a:srcRect l="51402" r="-494"/>
          <a:stretch/>
        </p:blipFill>
        <p:spPr bwMode="auto">
          <a:xfrm>
            <a:off x="280988" y="1648716"/>
            <a:ext cx="5486400" cy="1659636"/>
          </a:xfrm>
          <a:prstGeom prst="rect">
            <a:avLst/>
          </a:prstGeom>
          <a:noFill/>
          <a:ln>
            <a:noFill/>
          </a:ln>
        </p:spPr>
      </p:pic>
      <p:pic>
        <p:nvPicPr>
          <p:cNvPr id="15" name="Picture 14"/>
          <p:cNvPicPr>
            <a:picLocks noChangeAspect="1"/>
          </p:cNvPicPr>
          <p:nvPr/>
        </p:nvPicPr>
        <p:blipFill>
          <a:blip r:embed="rId3" cstate="print"/>
          <a:stretch>
            <a:fillRect/>
          </a:stretch>
        </p:blipFill>
        <p:spPr>
          <a:xfrm>
            <a:off x="293963" y="3553373"/>
            <a:ext cx="3582670" cy="708660"/>
          </a:xfrm>
          <a:prstGeom prst="rect">
            <a:avLst/>
          </a:prstGeom>
        </p:spPr>
      </p:pic>
      <p:pic>
        <p:nvPicPr>
          <p:cNvPr id="18" name="Picture 17"/>
          <p:cNvPicPr>
            <a:picLocks noChangeAspect="1"/>
          </p:cNvPicPr>
          <p:nvPr/>
        </p:nvPicPr>
        <p:blipFill>
          <a:blip r:embed="rId4" cstate="print"/>
          <a:stretch>
            <a:fillRect/>
          </a:stretch>
        </p:blipFill>
        <p:spPr>
          <a:xfrm>
            <a:off x="4205881" y="3701010"/>
            <a:ext cx="1594485" cy="413385"/>
          </a:xfrm>
          <a:prstGeom prst="rect">
            <a:avLst/>
          </a:prstGeom>
        </p:spPr>
      </p:pic>
      <p:sp>
        <p:nvSpPr>
          <p:cNvPr id="19" name="Rectangle 32"/>
          <p:cNvSpPr>
            <a:spLocks noChangeArrowheads="1"/>
          </p:cNvSpPr>
          <p:nvPr/>
        </p:nvSpPr>
        <p:spPr bwMode="auto">
          <a:xfrm>
            <a:off x="6842402" y="2317753"/>
            <a:ext cx="152400" cy="381000"/>
          </a:xfrm>
          <a:prstGeom prst="rect">
            <a:avLst/>
          </a:prstGeom>
          <a:solidFill>
            <a:schemeClr val="folHlink"/>
          </a:solidFill>
          <a:ln w="9525">
            <a:miter lim="800000"/>
            <a:headEnd/>
            <a:tailEnd/>
          </a:ln>
          <a:scene3d>
            <a:camera prst="legacyPerspectiv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endParaRPr lang="en-US"/>
          </a:p>
        </p:txBody>
      </p:sp>
      <p:sp>
        <p:nvSpPr>
          <p:cNvPr id="20" name="Line 33"/>
          <p:cNvSpPr>
            <a:spLocks noChangeShapeType="1"/>
          </p:cNvSpPr>
          <p:nvPr/>
        </p:nvSpPr>
        <p:spPr bwMode="auto">
          <a:xfrm flipV="1">
            <a:off x="7013852" y="2241553"/>
            <a:ext cx="228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Rectangle 34"/>
          <p:cNvSpPr>
            <a:spLocks noChangeArrowheads="1"/>
          </p:cNvSpPr>
          <p:nvPr/>
        </p:nvSpPr>
        <p:spPr bwMode="auto">
          <a:xfrm>
            <a:off x="7223402" y="2089153"/>
            <a:ext cx="152400" cy="381000"/>
          </a:xfrm>
          <a:prstGeom prst="rect">
            <a:avLst/>
          </a:prstGeom>
          <a:solidFill>
            <a:schemeClr val="folHlink"/>
          </a:solidFill>
          <a:ln w="9525">
            <a:miter lim="800000"/>
            <a:headEnd/>
            <a:tailEnd/>
          </a:ln>
          <a:scene3d>
            <a:camera prst="legacyPerspectiv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endParaRPr lang="en-US"/>
          </a:p>
        </p:txBody>
      </p:sp>
      <p:sp>
        <p:nvSpPr>
          <p:cNvPr id="22" name="Line 35"/>
          <p:cNvSpPr>
            <a:spLocks noChangeShapeType="1"/>
          </p:cNvSpPr>
          <p:nvPr/>
        </p:nvSpPr>
        <p:spPr bwMode="auto">
          <a:xfrm>
            <a:off x="7394852" y="2222503"/>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Rectangle 36"/>
          <p:cNvSpPr>
            <a:spLocks noChangeArrowheads="1"/>
          </p:cNvSpPr>
          <p:nvPr/>
        </p:nvSpPr>
        <p:spPr bwMode="auto">
          <a:xfrm>
            <a:off x="7604402" y="2089153"/>
            <a:ext cx="152400" cy="381000"/>
          </a:xfrm>
          <a:prstGeom prst="rect">
            <a:avLst/>
          </a:prstGeom>
          <a:solidFill>
            <a:schemeClr val="folHlink"/>
          </a:solidFill>
          <a:ln w="9525">
            <a:miter lim="800000"/>
            <a:headEnd/>
            <a:tailEnd/>
          </a:ln>
          <a:scene3d>
            <a:camera prst="legacyPerspectiv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endParaRPr lang="en-US"/>
          </a:p>
        </p:txBody>
      </p:sp>
      <p:sp>
        <p:nvSpPr>
          <p:cNvPr id="24" name="Line 37"/>
          <p:cNvSpPr>
            <a:spLocks noChangeShapeType="1"/>
          </p:cNvSpPr>
          <p:nvPr/>
        </p:nvSpPr>
        <p:spPr bwMode="auto">
          <a:xfrm>
            <a:off x="7785377" y="2222503"/>
            <a:ext cx="2286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Rectangle 38"/>
          <p:cNvSpPr>
            <a:spLocks noChangeArrowheads="1"/>
          </p:cNvSpPr>
          <p:nvPr/>
        </p:nvSpPr>
        <p:spPr bwMode="auto">
          <a:xfrm>
            <a:off x="7985402" y="2317753"/>
            <a:ext cx="152400" cy="381000"/>
          </a:xfrm>
          <a:prstGeom prst="rect">
            <a:avLst/>
          </a:prstGeom>
          <a:solidFill>
            <a:schemeClr val="folHlink"/>
          </a:solidFill>
          <a:ln w="9525">
            <a:miter lim="800000"/>
            <a:headEnd/>
            <a:tailEnd/>
          </a:ln>
          <a:scene3d>
            <a:camera prst="legacyPerspectiv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endParaRPr lang="en-US"/>
          </a:p>
        </p:txBody>
      </p:sp>
      <p:sp>
        <p:nvSpPr>
          <p:cNvPr id="27" name="Content Placeholder 2"/>
          <p:cNvSpPr txBox="1">
            <a:spLocks/>
          </p:cNvSpPr>
          <p:nvPr/>
        </p:nvSpPr>
        <p:spPr bwMode="auto">
          <a:xfrm>
            <a:off x="6790014" y="2920208"/>
            <a:ext cx="1781175" cy="776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lr>
                <a:srgbClr val="004080"/>
              </a:buClr>
              <a:buSzPct val="65000"/>
              <a:buFont typeface="Wingdings" pitchFamily="2" charset="2"/>
              <a:buChar char="n"/>
              <a:defRPr sz="3200" b="1">
                <a:solidFill>
                  <a:schemeClr val="tx1"/>
                </a:solidFill>
                <a:latin typeface="+mn-lt"/>
                <a:ea typeface="+mn-ea"/>
                <a:cs typeface="+mn-cs"/>
              </a:defRPr>
            </a:lvl1pPr>
            <a:lvl2pPr marL="669925" indent="-325438" algn="l" rtl="0" eaLnBrk="0" fontAlgn="base" hangingPunct="0">
              <a:spcBef>
                <a:spcPct val="20000"/>
              </a:spcBef>
              <a:spcAft>
                <a:spcPct val="0"/>
              </a:spcAft>
              <a:buClr>
                <a:srgbClr val="800000"/>
              </a:buClr>
              <a:buFont typeface="Times" pitchFamily="18" charset="0"/>
              <a:buChar char="•"/>
              <a:defRPr sz="1600">
                <a:solidFill>
                  <a:schemeClr val="tx1"/>
                </a:solidFill>
                <a:latin typeface="+mn-lt"/>
              </a:defRPr>
            </a:lvl2pPr>
            <a:lvl3pPr marL="1022350" indent="-350838" algn="l" rtl="0" eaLnBrk="0" fontAlgn="base" hangingPunct="0">
              <a:spcBef>
                <a:spcPct val="20000"/>
              </a:spcBef>
              <a:spcAft>
                <a:spcPct val="0"/>
              </a:spcAft>
              <a:buSzPct val="65000"/>
              <a:buChar char="—"/>
              <a:defRPr sz="1600">
                <a:solidFill>
                  <a:schemeClr val="tx1"/>
                </a:solidFill>
                <a:latin typeface="+mn-lt"/>
              </a:defRPr>
            </a:lvl3pPr>
            <a:lvl4pPr marL="1339850" indent="-315913" algn="l" rtl="0" eaLnBrk="0" fontAlgn="base" hangingPunct="0">
              <a:spcBef>
                <a:spcPct val="20000"/>
              </a:spcBef>
              <a:spcAft>
                <a:spcPct val="0"/>
              </a:spcAft>
              <a:buFont typeface="Times" pitchFamily="18" charset="0"/>
              <a:buChar char="•"/>
              <a:defRPr sz="14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Char char="»"/>
              <a:defRPr sz="1400">
                <a:solidFill>
                  <a:schemeClr val="tx1"/>
                </a:solidFill>
                <a:latin typeface="+mn-lt"/>
              </a:defRPr>
            </a:lvl5pPr>
            <a:lvl6pPr marL="2138363" indent="-339725" algn="l" rtl="0" fontAlgn="base">
              <a:spcBef>
                <a:spcPct val="20000"/>
              </a:spcBef>
              <a:spcAft>
                <a:spcPct val="0"/>
              </a:spcAft>
              <a:buClr>
                <a:schemeClr val="accent1"/>
              </a:buClr>
              <a:buSzPct val="75000"/>
              <a:defRPr sz="1400">
                <a:solidFill>
                  <a:schemeClr val="tx1"/>
                </a:solidFill>
                <a:latin typeface="+mn-lt"/>
              </a:defRPr>
            </a:lvl6pPr>
            <a:lvl7pPr marL="2595563" indent="-339725" algn="l" rtl="0" fontAlgn="base">
              <a:spcBef>
                <a:spcPct val="20000"/>
              </a:spcBef>
              <a:spcAft>
                <a:spcPct val="0"/>
              </a:spcAft>
              <a:buClr>
                <a:schemeClr val="accent1"/>
              </a:buClr>
              <a:buSzPct val="75000"/>
              <a:defRPr sz="1400">
                <a:solidFill>
                  <a:schemeClr val="tx1"/>
                </a:solidFill>
                <a:latin typeface="+mn-lt"/>
              </a:defRPr>
            </a:lvl7pPr>
            <a:lvl8pPr marL="3052763" indent="-339725" algn="l" rtl="0" fontAlgn="base">
              <a:spcBef>
                <a:spcPct val="20000"/>
              </a:spcBef>
              <a:spcAft>
                <a:spcPct val="0"/>
              </a:spcAft>
              <a:buClr>
                <a:schemeClr val="accent1"/>
              </a:buClr>
              <a:buSzPct val="75000"/>
              <a:defRPr sz="1400">
                <a:solidFill>
                  <a:schemeClr val="tx1"/>
                </a:solidFill>
                <a:latin typeface="+mn-lt"/>
              </a:defRPr>
            </a:lvl8pPr>
            <a:lvl9pPr marL="3509963" indent="-339725" algn="l" rtl="0" fontAlgn="base">
              <a:spcBef>
                <a:spcPct val="20000"/>
              </a:spcBef>
              <a:spcAft>
                <a:spcPct val="0"/>
              </a:spcAft>
              <a:buClr>
                <a:schemeClr val="accent1"/>
              </a:buClr>
              <a:buSzPct val="75000"/>
              <a:defRPr sz="1400">
                <a:solidFill>
                  <a:schemeClr val="tx1"/>
                </a:solidFill>
                <a:latin typeface="+mn-lt"/>
              </a:defRPr>
            </a:lvl9pPr>
          </a:lstStyle>
          <a:p>
            <a:pPr marL="0" lvl="1" indent="0" eaLnBrk="1" hangingPunct="1">
              <a:spcBef>
                <a:spcPts val="0"/>
              </a:spcBef>
              <a:buNone/>
            </a:pPr>
            <a:r>
              <a:rPr lang="en-US" dirty="0" smtClean="0"/>
              <a:t>Chicane-based compressor to 3 </a:t>
            </a:r>
            <a:r>
              <a:rPr lang="en-US" dirty="0" err="1" smtClean="0"/>
              <a:t>psec</a:t>
            </a:r>
            <a:endParaRPr lang="en-US" dirty="0" smtClean="0"/>
          </a:p>
        </p:txBody>
      </p:sp>
      <p:sp>
        <p:nvSpPr>
          <p:cNvPr id="28" name="Content Placeholder 2"/>
          <p:cNvSpPr txBox="1">
            <a:spLocks/>
          </p:cNvSpPr>
          <p:nvPr/>
        </p:nvSpPr>
        <p:spPr bwMode="auto">
          <a:xfrm>
            <a:off x="2414588" y="4694239"/>
            <a:ext cx="1580657"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lr>
                <a:srgbClr val="004080"/>
              </a:buClr>
              <a:buSzPct val="65000"/>
              <a:buFont typeface="Wingdings" pitchFamily="2" charset="2"/>
              <a:buChar char="n"/>
              <a:defRPr sz="3200" b="1">
                <a:solidFill>
                  <a:schemeClr val="tx1"/>
                </a:solidFill>
                <a:latin typeface="+mn-lt"/>
                <a:ea typeface="+mn-ea"/>
                <a:cs typeface="+mn-cs"/>
              </a:defRPr>
            </a:lvl1pPr>
            <a:lvl2pPr marL="669925" indent="-325438" algn="l" rtl="0" eaLnBrk="0" fontAlgn="base" hangingPunct="0">
              <a:spcBef>
                <a:spcPct val="20000"/>
              </a:spcBef>
              <a:spcAft>
                <a:spcPct val="0"/>
              </a:spcAft>
              <a:buClr>
                <a:srgbClr val="800000"/>
              </a:buClr>
              <a:buFont typeface="Times" pitchFamily="18" charset="0"/>
              <a:buChar char="•"/>
              <a:defRPr sz="1600">
                <a:solidFill>
                  <a:schemeClr val="tx1"/>
                </a:solidFill>
                <a:latin typeface="+mn-lt"/>
              </a:defRPr>
            </a:lvl2pPr>
            <a:lvl3pPr marL="1022350" indent="-350838" algn="l" rtl="0" eaLnBrk="0" fontAlgn="base" hangingPunct="0">
              <a:spcBef>
                <a:spcPct val="20000"/>
              </a:spcBef>
              <a:spcAft>
                <a:spcPct val="0"/>
              </a:spcAft>
              <a:buSzPct val="65000"/>
              <a:buChar char="—"/>
              <a:defRPr sz="1600">
                <a:solidFill>
                  <a:schemeClr val="tx1"/>
                </a:solidFill>
                <a:latin typeface="+mn-lt"/>
              </a:defRPr>
            </a:lvl3pPr>
            <a:lvl4pPr marL="1339850" indent="-315913" algn="l" rtl="0" eaLnBrk="0" fontAlgn="base" hangingPunct="0">
              <a:spcBef>
                <a:spcPct val="20000"/>
              </a:spcBef>
              <a:spcAft>
                <a:spcPct val="0"/>
              </a:spcAft>
              <a:buFont typeface="Times" pitchFamily="18" charset="0"/>
              <a:buChar char="•"/>
              <a:defRPr sz="14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Char char="»"/>
              <a:defRPr sz="1400">
                <a:solidFill>
                  <a:schemeClr val="tx1"/>
                </a:solidFill>
                <a:latin typeface="+mn-lt"/>
              </a:defRPr>
            </a:lvl5pPr>
            <a:lvl6pPr marL="2138363" indent="-339725" algn="l" rtl="0" fontAlgn="base">
              <a:spcBef>
                <a:spcPct val="20000"/>
              </a:spcBef>
              <a:spcAft>
                <a:spcPct val="0"/>
              </a:spcAft>
              <a:buClr>
                <a:schemeClr val="accent1"/>
              </a:buClr>
              <a:buSzPct val="75000"/>
              <a:defRPr sz="1400">
                <a:solidFill>
                  <a:schemeClr val="tx1"/>
                </a:solidFill>
                <a:latin typeface="+mn-lt"/>
              </a:defRPr>
            </a:lvl6pPr>
            <a:lvl7pPr marL="2595563" indent="-339725" algn="l" rtl="0" fontAlgn="base">
              <a:spcBef>
                <a:spcPct val="20000"/>
              </a:spcBef>
              <a:spcAft>
                <a:spcPct val="0"/>
              </a:spcAft>
              <a:buClr>
                <a:schemeClr val="accent1"/>
              </a:buClr>
              <a:buSzPct val="75000"/>
              <a:defRPr sz="1400">
                <a:solidFill>
                  <a:schemeClr val="tx1"/>
                </a:solidFill>
                <a:latin typeface="+mn-lt"/>
              </a:defRPr>
            </a:lvl7pPr>
            <a:lvl8pPr marL="3052763" indent="-339725" algn="l" rtl="0" fontAlgn="base">
              <a:spcBef>
                <a:spcPct val="20000"/>
              </a:spcBef>
              <a:spcAft>
                <a:spcPct val="0"/>
              </a:spcAft>
              <a:buClr>
                <a:schemeClr val="accent1"/>
              </a:buClr>
              <a:buSzPct val="75000"/>
              <a:defRPr sz="1400">
                <a:solidFill>
                  <a:schemeClr val="tx1"/>
                </a:solidFill>
                <a:latin typeface="+mn-lt"/>
              </a:defRPr>
            </a:lvl8pPr>
            <a:lvl9pPr marL="3509963" indent="-339725" algn="l" rtl="0" fontAlgn="base">
              <a:spcBef>
                <a:spcPct val="20000"/>
              </a:spcBef>
              <a:spcAft>
                <a:spcPct val="0"/>
              </a:spcAft>
              <a:buClr>
                <a:schemeClr val="accent1"/>
              </a:buClr>
              <a:buSzPct val="75000"/>
              <a:defRPr sz="1400">
                <a:solidFill>
                  <a:schemeClr val="tx1"/>
                </a:solidFill>
                <a:latin typeface="+mn-lt"/>
              </a:defRPr>
            </a:lvl9pPr>
          </a:lstStyle>
          <a:p>
            <a:pPr marL="0" lvl="1" indent="0" eaLnBrk="1" hangingPunct="1">
              <a:spcBef>
                <a:spcPts val="0"/>
              </a:spcBef>
              <a:buNone/>
            </a:pPr>
            <a:r>
              <a:rPr lang="en-US" dirty="0" smtClean="0">
                <a:latin typeface="Symbol" pitchFamily="18" charset="2"/>
              </a:rPr>
              <a:t>e</a:t>
            </a:r>
            <a:r>
              <a:rPr lang="en-US" baseline="-25000" dirty="0" smtClean="0"/>
              <a:t>x</a:t>
            </a:r>
            <a:r>
              <a:rPr lang="en-US" dirty="0" smtClean="0"/>
              <a:t> = 4.9 </a:t>
            </a:r>
            <a:r>
              <a:rPr lang="en-US" dirty="0" smtClean="0">
                <a:latin typeface="Symbol" pitchFamily="18" charset="2"/>
              </a:rPr>
              <a:t>m</a:t>
            </a:r>
            <a:r>
              <a:rPr lang="en-US" dirty="0" smtClean="0"/>
              <a:t>m </a:t>
            </a:r>
            <a:endParaRPr lang="en-US" dirty="0">
              <a:latin typeface="Symbol" pitchFamily="18" charset="2"/>
            </a:endParaRPr>
          </a:p>
          <a:p>
            <a:pPr marL="0" lvl="1" indent="0" eaLnBrk="1" hangingPunct="1">
              <a:spcBef>
                <a:spcPts val="0"/>
              </a:spcBef>
              <a:buNone/>
            </a:pPr>
            <a:r>
              <a:rPr lang="en-US" sz="2000" dirty="0" smtClean="0"/>
              <a:t> </a:t>
            </a:r>
            <a:endParaRPr lang="en-US" sz="2000" dirty="0" smtClean="0">
              <a:latin typeface="Symbol" pitchFamily="18" charset="2"/>
            </a:endParaRPr>
          </a:p>
        </p:txBody>
      </p:sp>
      <p:sp>
        <p:nvSpPr>
          <p:cNvPr id="29" name="Content Placeholder 2"/>
          <p:cNvSpPr txBox="1">
            <a:spLocks/>
          </p:cNvSpPr>
          <p:nvPr/>
        </p:nvSpPr>
        <p:spPr bwMode="auto">
          <a:xfrm>
            <a:off x="293963" y="4660901"/>
            <a:ext cx="1580657"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lr>
                <a:srgbClr val="004080"/>
              </a:buClr>
              <a:buSzPct val="65000"/>
              <a:buFont typeface="Wingdings" pitchFamily="2" charset="2"/>
              <a:buChar char="n"/>
              <a:defRPr sz="3200" b="1">
                <a:solidFill>
                  <a:schemeClr val="tx1"/>
                </a:solidFill>
                <a:latin typeface="+mn-lt"/>
                <a:ea typeface="+mn-ea"/>
                <a:cs typeface="+mn-cs"/>
              </a:defRPr>
            </a:lvl1pPr>
            <a:lvl2pPr marL="669925" indent="-325438" algn="l" rtl="0" eaLnBrk="0" fontAlgn="base" hangingPunct="0">
              <a:spcBef>
                <a:spcPct val="20000"/>
              </a:spcBef>
              <a:spcAft>
                <a:spcPct val="0"/>
              </a:spcAft>
              <a:buClr>
                <a:srgbClr val="800000"/>
              </a:buClr>
              <a:buFont typeface="Times" pitchFamily="18" charset="0"/>
              <a:buChar char="•"/>
              <a:defRPr sz="1600">
                <a:solidFill>
                  <a:schemeClr val="tx1"/>
                </a:solidFill>
                <a:latin typeface="+mn-lt"/>
              </a:defRPr>
            </a:lvl2pPr>
            <a:lvl3pPr marL="1022350" indent="-350838" algn="l" rtl="0" eaLnBrk="0" fontAlgn="base" hangingPunct="0">
              <a:spcBef>
                <a:spcPct val="20000"/>
              </a:spcBef>
              <a:spcAft>
                <a:spcPct val="0"/>
              </a:spcAft>
              <a:buSzPct val="65000"/>
              <a:buChar char="—"/>
              <a:defRPr sz="1600">
                <a:solidFill>
                  <a:schemeClr val="tx1"/>
                </a:solidFill>
                <a:latin typeface="+mn-lt"/>
              </a:defRPr>
            </a:lvl3pPr>
            <a:lvl4pPr marL="1339850" indent="-315913" algn="l" rtl="0" eaLnBrk="0" fontAlgn="base" hangingPunct="0">
              <a:spcBef>
                <a:spcPct val="20000"/>
              </a:spcBef>
              <a:spcAft>
                <a:spcPct val="0"/>
              </a:spcAft>
              <a:buFont typeface="Times" pitchFamily="18" charset="0"/>
              <a:buChar char="•"/>
              <a:defRPr sz="14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Char char="»"/>
              <a:defRPr sz="1400">
                <a:solidFill>
                  <a:schemeClr val="tx1"/>
                </a:solidFill>
                <a:latin typeface="+mn-lt"/>
              </a:defRPr>
            </a:lvl5pPr>
            <a:lvl6pPr marL="2138363" indent="-339725" algn="l" rtl="0" fontAlgn="base">
              <a:spcBef>
                <a:spcPct val="20000"/>
              </a:spcBef>
              <a:spcAft>
                <a:spcPct val="0"/>
              </a:spcAft>
              <a:buClr>
                <a:schemeClr val="accent1"/>
              </a:buClr>
              <a:buSzPct val="75000"/>
              <a:defRPr sz="1400">
                <a:solidFill>
                  <a:schemeClr val="tx1"/>
                </a:solidFill>
                <a:latin typeface="+mn-lt"/>
              </a:defRPr>
            </a:lvl6pPr>
            <a:lvl7pPr marL="2595563" indent="-339725" algn="l" rtl="0" fontAlgn="base">
              <a:spcBef>
                <a:spcPct val="20000"/>
              </a:spcBef>
              <a:spcAft>
                <a:spcPct val="0"/>
              </a:spcAft>
              <a:buClr>
                <a:schemeClr val="accent1"/>
              </a:buClr>
              <a:buSzPct val="75000"/>
              <a:defRPr sz="1400">
                <a:solidFill>
                  <a:schemeClr val="tx1"/>
                </a:solidFill>
                <a:latin typeface="+mn-lt"/>
              </a:defRPr>
            </a:lvl7pPr>
            <a:lvl8pPr marL="3052763" indent="-339725" algn="l" rtl="0" fontAlgn="base">
              <a:spcBef>
                <a:spcPct val="20000"/>
              </a:spcBef>
              <a:spcAft>
                <a:spcPct val="0"/>
              </a:spcAft>
              <a:buClr>
                <a:schemeClr val="accent1"/>
              </a:buClr>
              <a:buSzPct val="75000"/>
              <a:defRPr sz="1400">
                <a:solidFill>
                  <a:schemeClr val="tx1"/>
                </a:solidFill>
                <a:latin typeface="+mn-lt"/>
              </a:defRPr>
            </a:lvl8pPr>
            <a:lvl9pPr marL="3509963" indent="-339725" algn="l" rtl="0" fontAlgn="base">
              <a:spcBef>
                <a:spcPct val="20000"/>
              </a:spcBef>
              <a:spcAft>
                <a:spcPct val="0"/>
              </a:spcAft>
              <a:buClr>
                <a:schemeClr val="accent1"/>
              </a:buClr>
              <a:buSzPct val="75000"/>
              <a:defRPr sz="1400">
                <a:solidFill>
                  <a:schemeClr val="tx1"/>
                </a:solidFill>
                <a:latin typeface="+mn-lt"/>
              </a:defRPr>
            </a:lvl9pPr>
          </a:lstStyle>
          <a:p>
            <a:pPr marL="0" lvl="1" indent="0" eaLnBrk="1" hangingPunct="1">
              <a:spcBef>
                <a:spcPts val="0"/>
              </a:spcBef>
              <a:buNone/>
            </a:pPr>
            <a:r>
              <a:rPr lang="en-US" dirty="0" smtClean="0"/>
              <a:t>10</a:t>
            </a:r>
            <a:r>
              <a:rPr lang="en-US" baseline="30000" dirty="0" smtClean="0"/>
              <a:t>-6</a:t>
            </a:r>
            <a:endParaRPr lang="en-US" dirty="0"/>
          </a:p>
          <a:p>
            <a:pPr marL="0" lvl="1" indent="0" eaLnBrk="1" hangingPunct="1">
              <a:spcBef>
                <a:spcPts val="0"/>
              </a:spcBef>
              <a:buNone/>
            </a:pPr>
            <a:r>
              <a:rPr lang="en-US" sz="2000" dirty="0" smtClean="0"/>
              <a:t> </a:t>
            </a:r>
            <a:endParaRPr lang="en-US" sz="2000" dirty="0" smtClean="0">
              <a:latin typeface="Symbol" pitchFamily="18" charset="2"/>
            </a:endParaRPr>
          </a:p>
        </p:txBody>
      </p:sp>
      <p:sp>
        <p:nvSpPr>
          <p:cNvPr id="30" name="Content Placeholder 2"/>
          <p:cNvSpPr txBox="1">
            <a:spLocks/>
          </p:cNvSpPr>
          <p:nvPr/>
        </p:nvSpPr>
        <p:spPr bwMode="auto">
          <a:xfrm>
            <a:off x="1158355" y="5080000"/>
            <a:ext cx="790328"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lr>
                <a:srgbClr val="004080"/>
              </a:buClr>
              <a:buSzPct val="65000"/>
              <a:buFont typeface="Wingdings" pitchFamily="2" charset="2"/>
              <a:buChar char="n"/>
              <a:defRPr sz="3200" b="1">
                <a:solidFill>
                  <a:schemeClr val="tx1"/>
                </a:solidFill>
                <a:latin typeface="+mn-lt"/>
                <a:ea typeface="+mn-ea"/>
                <a:cs typeface="+mn-cs"/>
              </a:defRPr>
            </a:lvl1pPr>
            <a:lvl2pPr marL="669925" indent="-325438" algn="l" rtl="0" eaLnBrk="0" fontAlgn="base" hangingPunct="0">
              <a:spcBef>
                <a:spcPct val="20000"/>
              </a:spcBef>
              <a:spcAft>
                <a:spcPct val="0"/>
              </a:spcAft>
              <a:buClr>
                <a:srgbClr val="800000"/>
              </a:buClr>
              <a:buFont typeface="Times" pitchFamily="18" charset="0"/>
              <a:buChar char="•"/>
              <a:defRPr sz="1600">
                <a:solidFill>
                  <a:schemeClr val="tx1"/>
                </a:solidFill>
                <a:latin typeface="+mn-lt"/>
              </a:defRPr>
            </a:lvl2pPr>
            <a:lvl3pPr marL="1022350" indent="-350838" algn="l" rtl="0" eaLnBrk="0" fontAlgn="base" hangingPunct="0">
              <a:spcBef>
                <a:spcPct val="20000"/>
              </a:spcBef>
              <a:spcAft>
                <a:spcPct val="0"/>
              </a:spcAft>
              <a:buSzPct val="65000"/>
              <a:buChar char="—"/>
              <a:defRPr sz="1600">
                <a:solidFill>
                  <a:schemeClr val="tx1"/>
                </a:solidFill>
                <a:latin typeface="+mn-lt"/>
              </a:defRPr>
            </a:lvl3pPr>
            <a:lvl4pPr marL="1339850" indent="-315913" algn="l" rtl="0" eaLnBrk="0" fontAlgn="base" hangingPunct="0">
              <a:spcBef>
                <a:spcPct val="20000"/>
              </a:spcBef>
              <a:spcAft>
                <a:spcPct val="0"/>
              </a:spcAft>
              <a:buFont typeface="Times" pitchFamily="18" charset="0"/>
              <a:buChar char="•"/>
              <a:defRPr sz="14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Char char="»"/>
              <a:defRPr sz="1400">
                <a:solidFill>
                  <a:schemeClr val="tx1"/>
                </a:solidFill>
                <a:latin typeface="+mn-lt"/>
              </a:defRPr>
            </a:lvl5pPr>
            <a:lvl6pPr marL="2138363" indent="-339725" algn="l" rtl="0" fontAlgn="base">
              <a:spcBef>
                <a:spcPct val="20000"/>
              </a:spcBef>
              <a:spcAft>
                <a:spcPct val="0"/>
              </a:spcAft>
              <a:buClr>
                <a:schemeClr val="accent1"/>
              </a:buClr>
              <a:buSzPct val="75000"/>
              <a:defRPr sz="1400">
                <a:solidFill>
                  <a:schemeClr val="tx1"/>
                </a:solidFill>
                <a:latin typeface="+mn-lt"/>
              </a:defRPr>
            </a:lvl6pPr>
            <a:lvl7pPr marL="2595563" indent="-339725" algn="l" rtl="0" fontAlgn="base">
              <a:spcBef>
                <a:spcPct val="20000"/>
              </a:spcBef>
              <a:spcAft>
                <a:spcPct val="0"/>
              </a:spcAft>
              <a:buClr>
                <a:schemeClr val="accent1"/>
              </a:buClr>
              <a:buSzPct val="75000"/>
              <a:defRPr sz="1400">
                <a:solidFill>
                  <a:schemeClr val="tx1"/>
                </a:solidFill>
                <a:latin typeface="+mn-lt"/>
              </a:defRPr>
            </a:lvl7pPr>
            <a:lvl8pPr marL="3052763" indent="-339725" algn="l" rtl="0" fontAlgn="base">
              <a:spcBef>
                <a:spcPct val="20000"/>
              </a:spcBef>
              <a:spcAft>
                <a:spcPct val="0"/>
              </a:spcAft>
              <a:buClr>
                <a:schemeClr val="accent1"/>
              </a:buClr>
              <a:buSzPct val="75000"/>
              <a:defRPr sz="1400">
                <a:solidFill>
                  <a:schemeClr val="tx1"/>
                </a:solidFill>
                <a:latin typeface="+mn-lt"/>
              </a:defRPr>
            </a:lvl8pPr>
            <a:lvl9pPr marL="3509963" indent="-339725" algn="l" rtl="0" fontAlgn="base">
              <a:spcBef>
                <a:spcPct val="20000"/>
              </a:spcBef>
              <a:spcAft>
                <a:spcPct val="0"/>
              </a:spcAft>
              <a:buClr>
                <a:schemeClr val="accent1"/>
              </a:buClr>
              <a:buSzPct val="75000"/>
              <a:defRPr sz="1400">
                <a:solidFill>
                  <a:schemeClr val="tx1"/>
                </a:solidFill>
                <a:latin typeface="+mn-lt"/>
              </a:defRPr>
            </a:lvl9pPr>
          </a:lstStyle>
          <a:p>
            <a:pPr marL="0" lvl="1" indent="0" eaLnBrk="1" hangingPunct="1">
              <a:spcBef>
                <a:spcPts val="0"/>
              </a:spcBef>
              <a:buNone/>
            </a:pPr>
            <a:r>
              <a:rPr lang="en-US" dirty="0" smtClean="0"/>
              <a:t>6 10</a:t>
            </a:r>
            <a:r>
              <a:rPr lang="en-US" baseline="30000" dirty="0" smtClean="0"/>
              <a:t>-5</a:t>
            </a:r>
            <a:endParaRPr lang="en-US" dirty="0"/>
          </a:p>
          <a:p>
            <a:pPr marL="0" lvl="1" indent="0" eaLnBrk="1" hangingPunct="1">
              <a:spcBef>
                <a:spcPts val="0"/>
              </a:spcBef>
              <a:buNone/>
            </a:pPr>
            <a:r>
              <a:rPr lang="en-US" sz="2000" dirty="0" smtClean="0"/>
              <a:t> </a:t>
            </a:r>
            <a:endParaRPr lang="en-US" sz="2000" dirty="0" smtClean="0">
              <a:latin typeface="Symbol" pitchFamily="18" charset="2"/>
            </a:endParaRPr>
          </a:p>
        </p:txBody>
      </p:sp>
      <p:cxnSp>
        <p:nvCxnSpPr>
          <p:cNvPr id="31" name="Straight Arrow Connector 30"/>
          <p:cNvCxnSpPr/>
          <p:nvPr/>
        </p:nvCxnSpPr>
        <p:spPr bwMode="auto">
          <a:xfrm flipV="1">
            <a:off x="661988" y="3907704"/>
            <a:ext cx="789015" cy="753197"/>
          </a:xfrm>
          <a:prstGeom prst="straightConnector1">
            <a:avLst/>
          </a:prstGeom>
          <a:ln w="31750">
            <a:headEnd type="none" w="med" len="med"/>
            <a:tailEnd type="stealth" w="lg" len="med"/>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bwMode="auto">
          <a:xfrm flipV="1">
            <a:off x="1451003" y="4266797"/>
            <a:ext cx="205033" cy="808442"/>
          </a:xfrm>
          <a:prstGeom prst="straightConnector1">
            <a:avLst/>
          </a:prstGeom>
          <a:ln w="31750">
            <a:headEnd type="none" w="med" len="med"/>
            <a:tailEnd type="stealth" w="lg" len="med"/>
          </a:ln>
        </p:spPr>
        <p:style>
          <a:lnRef idx="1">
            <a:schemeClr val="dk1"/>
          </a:lnRef>
          <a:fillRef idx="0">
            <a:schemeClr val="dk1"/>
          </a:fillRef>
          <a:effectRef idx="0">
            <a:schemeClr val="dk1"/>
          </a:effectRef>
          <a:fontRef idx="minor">
            <a:schemeClr val="tx1"/>
          </a:fontRef>
        </p:style>
      </p:cxnSp>
      <p:sp>
        <p:nvSpPr>
          <p:cNvPr id="34" name="Content Placeholder 2"/>
          <p:cNvSpPr txBox="1">
            <a:spLocks/>
          </p:cNvSpPr>
          <p:nvPr/>
        </p:nvSpPr>
        <p:spPr bwMode="auto">
          <a:xfrm>
            <a:off x="4548188" y="2698753"/>
            <a:ext cx="1719447"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50000"/>
              </a:spcBef>
              <a:spcAft>
                <a:spcPct val="0"/>
              </a:spcAft>
              <a:buClr>
                <a:srgbClr val="004080"/>
              </a:buClr>
              <a:buSzPct val="65000"/>
              <a:buFont typeface="Wingdings" pitchFamily="2" charset="2"/>
              <a:buChar char="n"/>
              <a:defRPr sz="3200" b="1">
                <a:solidFill>
                  <a:schemeClr val="tx1"/>
                </a:solidFill>
                <a:latin typeface="+mn-lt"/>
                <a:ea typeface="+mn-ea"/>
                <a:cs typeface="+mn-cs"/>
              </a:defRPr>
            </a:lvl1pPr>
            <a:lvl2pPr marL="669925" indent="-325438" algn="l" rtl="0" eaLnBrk="0" fontAlgn="base" hangingPunct="0">
              <a:spcBef>
                <a:spcPct val="20000"/>
              </a:spcBef>
              <a:spcAft>
                <a:spcPct val="0"/>
              </a:spcAft>
              <a:buClr>
                <a:srgbClr val="800000"/>
              </a:buClr>
              <a:buFont typeface="Times" pitchFamily="18" charset="0"/>
              <a:buChar char="•"/>
              <a:defRPr sz="1600">
                <a:solidFill>
                  <a:schemeClr val="tx1"/>
                </a:solidFill>
                <a:latin typeface="+mn-lt"/>
              </a:defRPr>
            </a:lvl2pPr>
            <a:lvl3pPr marL="1022350" indent="-350838" algn="l" rtl="0" eaLnBrk="0" fontAlgn="base" hangingPunct="0">
              <a:spcBef>
                <a:spcPct val="20000"/>
              </a:spcBef>
              <a:spcAft>
                <a:spcPct val="0"/>
              </a:spcAft>
              <a:buSzPct val="65000"/>
              <a:buChar char="—"/>
              <a:defRPr sz="1600">
                <a:solidFill>
                  <a:schemeClr val="tx1"/>
                </a:solidFill>
                <a:latin typeface="+mn-lt"/>
              </a:defRPr>
            </a:lvl3pPr>
            <a:lvl4pPr marL="1339850" indent="-315913" algn="l" rtl="0" eaLnBrk="0" fontAlgn="base" hangingPunct="0">
              <a:spcBef>
                <a:spcPct val="20000"/>
              </a:spcBef>
              <a:spcAft>
                <a:spcPct val="0"/>
              </a:spcAft>
              <a:buFont typeface="Times" pitchFamily="18" charset="0"/>
              <a:buChar char="•"/>
              <a:defRPr sz="14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Char char="»"/>
              <a:defRPr sz="1400">
                <a:solidFill>
                  <a:schemeClr val="tx1"/>
                </a:solidFill>
                <a:latin typeface="+mn-lt"/>
              </a:defRPr>
            </a:lvl5pPr>
            <a:lvl6pPr marL="2138363" indent="-339725" algn="l" rtl="0" fontAlgn="base">
              <a:spcBef>
                <a:spcPct val="20000"/>
              </a:spcBef>
              <a:spcAft>
                <a:spcPct val="0"/>
              </a:spcAft>
              <a:buClr>
                <a:schemeClr val="accent1"/>
              </a:buClr>
              <a:buSzPct val="75000"/>
              <a:defRPr sz="1400">
                <a:solidFill>
                  <a:schemeClr val="tx1"/>
                </a:solidFill>
                <a:latin typeface="+mn-lt"/>
              </a:defRPr>
            </a:lvl6pPr>
            <a:lvl7pPr marL="2595563" indent="-339725" algn="l" rtl="0" fontAlgn="base">
              <a:spcBef>
                <a:spcPct val="20000"/>
              </a:spcBef>
              <a:spcAft>
                <a:spcPct val="0"/>
              </a:spcAft>
              <a:buClr>
                <a:schemeClr val="accent1"/>
              </a:buClr>
              <a:buSzPct val="75000"/>
              <a:defRPr sz="1400">
                <a:solidFill>
                  <a:schemeClr val="tx1"/>
                </a:solidFill>
                <a:latin typeface="+mn-lt"/>
              </a:defRPr>
            </a:lvl7pPr>
            <a:lvl8pPr marL="3052763" indent="-339725" algn="l" rtl="0" fontAlgn="base">
              <a:spcBef>
                <a:spcPct val="20000"/>
              </a:spcBef>
              <a:spcAft>
                <a:spcPct val="0"/>
              </a:spcAft>
              <a:buClr>
                <a:schemeClr val="accent1"/>
              </a:buClr>
              <a:buSzPct val="75000"/>
              <a:defRPr sz="1400">
                <a:solidFill>
                  <a:schemeClr val="tx1"/>
                </a:solidFill>
                <a:latin typeface="+mn-lt"/>
              </a:defRPr>
            </a:lvl8pPr>
            <a:lvl9pPr marL="3509963" indent="-339725" algn="l" rtl="0" fontAlgn="base">
              <a:spcBef>
                <a:spcPct val="20000"/>
              </a:spcBef>
              <a:spcAft>
                <a:spcPct val="0"/>
              </a:spcAft>
              <a:buClr>
                <a:schemeClr val="accent1"/>
              </a:buClr>
              <a:buSzPct val="75000"/>
              <a:defRPr sz="1400">
                <a:solidFill>
                  <a:schemeClr val="tx1"/>
                </a:solidFill>
                <a:latin typeface="+mn-lt"/>
              </a:defRPr>
            </a:lvl9pPr>
          </a:lstStyle>
          <a:p>
            <a:pPr marL="0" lvl="1" indent="0" eaLnBrk="1" hangingPunct="1">
              <a:spcBef>
                <a:spcPts val="0"/>
              </a:spcBef>
              <a:buNone/>
            </a:pPr>
            <a:r>
              <a:rPr lang="en-US" i="1" dirty="0" smtClean="0"/>
              <a:t>75% scraping</a:t>
            </a:r>
            <a:endParaRPr lang="en-US" i="1" dirty="0"/>
          </a:p>
          <a:p>
            <a:pPr marL="0" lvl="1" indent="0" eaLnBrk="1" hangingPunct="1">
              <a:spcBef>
                <a:spcPts val="0"/>
              </a:spcBef>
              <a:buNone/>
            </a:pPr>
            <a:r>
              <a:rPr lang="en-US" sz="2000" dirty="0" smtClean="0"/>
              <a:t> </a:t>
            </a:r>
            <a:endParaRPr lang="en-US" sz="2000" dirty="0" smtClean="0">
              <a:latin typeface="Symbol" pitchFamily="18" charset="2"/>
            </a:endParaRPr>
          </a:p>
        </p:txBody>
      </p:sp>
      <p:sp>
        <p:nvSpPr>
          <p:cNvPr id="26" name="Text Box 63"/>
          <p:cNvSpPr txBox="1">
            <a:spLocks noChangeArrowheads="1"/>
          </p:cNvSpPr>
          <p:nvPr/>
        </p:nvSpPr>
        <p:spPr bwMode="auto">
          <a:xfrm>
            <a:off x="322663" y="714288"/>
            <a:ext cx="77057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algn="l" eaLnBrk="1" hangingPunct="1"/>
            <a:r>
              <a:rPr lang="en-US" sz="2000" b="1" dirty="0" err="1" smtClean="0">
                <a:solidFill>
                  <a:srgbClr val="004080"/>
                </a:solidFill>
              </a:rPr>
              <a:t>Emittance</a:t>
            </a:r>
            <a:r>
              <a:rPr lang="en-US" sz="2000" b="1" dirty="0" smtClean="0">
                <a:solidFill>
                  <a:srgbClr val="004080"/>
                </a:solidFill>
              </a:rPr>
              <a:t> </a:t>
            </a:r>
            <a:r>
              <a:rPr lang="en-US" sz="2000" b="1" dirty="0" smtClean="0">
                <a:solidFill>
                  <a:srgbClr val="004080"/>
                </a:solidFill>
              </a:rPr>
              <a:t>partitioning at 250 MeV</a:t>
            </a:r>
            <a:endParaRPr lang="en-US" sz="2000" b="1" dirty="0">
              <a:solidFill>
                <a:srgbClr val="004080"/>
              </a:solidFill>
            </a:endParaRPr>
          </a:p>
        </p:txBody>
      </p:sp>
      <p:sp>
        <p:nvSpPr>
          <p:cNvPr id="33" name="Slide Number Placeholder 1"/>
          <p:cNvSpPr txBox="1">
            <a:spLocks noGrp="1"/>
          </p:cNvSpPr>
          <p:nvPr/>
        </p:nvSpPr>
        <p:spPr bwMode="auto">
          <a:xfrm>
            <a:off x="6781800" y="6248400"/>
            <a:ext cx="1993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algn="r"/>
            <a:r>
              <a:rPr lang="en-US" sz="800" i="1" dirty="0">
                <a:solidFill>
                  <a:srgbClr val="000000"/>
                </a:solidFill>
              </a:rPr>
              <a:t>Slide </a:t>
            </a:r>
            <a:fld id="{A6A54A64-D45B-4E2B-B62C-AB935BE5B102}" type="slidenum">
              <a:rPr lang="en-US" sz="800" i="1">
                <a:solidFill>
                  <a:srgbClr val="000000"/>
                </a:solidFill>
              </a:rPr>
              <a:pPr algn="r"/>
              <a:t>15</a:t>
            </a:fld>
            <a:endParaRPr lang="en-US" sz="800" i="1" dirty="0">
              <a:solidFill>
                <a:srgbClr val="000000"/>
              </a:solidFill>
            </a:endParaRPr>
          </a:p>
        </p:txBody>
      </p:sp>
    </p:spTree>
    <p:extLst>
      <p:ext uri="{BB962C8B-B14F-4D97-AF65-F5344CB8AC3E}">
        <p14:creationId xmlns:p14="http://schemas.microsoft.com/office/powerpoint/2010/main" val="253464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idx="4294967295"/>
          </p:nvPr>
        </p:nvSpPr>
        <p:spPr>
          <a:xfrm>
            <a:off x="381000" y="533400"/>
            <a:ext cx="4572000" cy="654050"/>
          </a:xfrm>
        </p:spPr>
        <p:txBody>
          <a:bodyPr anchor="ctr"/>
          <a:lstStyle/>
          <a:p>
            <a:pPr eaLnBrk="1" hangingPunct="1"/>
            <a:r>
              <a:rPr lang="en-US" dirty="0" smtClean="0"/>
              <a:t>Overview</a:t>
            </a:r>
          </a:p>
        </p:txBody>
      </p:sp>
      <p:sp>
        <p:nvSpPr>
          <p:cNvPr id="14340" name="Content Placeholder 2"/>
          <p:cNvSpPr>
            <a:spLocks noGrp="1"/>
          </p:cNvSpPr>
          <p:nvPr>
            <p:ph idx="4294967295"/>
          </p:nvPr>
        </p:nvSpPr>
        <p:spPr>
          <a:xfrm>
            <a:off x="381000" y="1600200"/>
            <a:ext cx="8458200" cy="3887788"/>
          </a:xfrm>
        </p:spPr>
        <p:txBody>
          <a:bodyPr/>
          <a:lstStyle/>
          <a:p>
            <a:pPr eaLnBrk="1" hangingPunct="1">
              <a:lnSpc>
                <a:spcPct val="90000"/>
              </a:lnSpc>
            </a:pPr>
            <a:r>
              <a:rPr lang="en-US" sz="2000" b="0" dirty="0" smtClean="0"/>
              <a:t>What is </a:t>
            </a:r>
            <a:r>
              <a:rPr lang="en-US" sz="2000" b="0" dirty="0" err="1" smtClean="0"/>
              <a:t>MaRIE</a:t>
            </a:r>
            <a:r>
              <a:rPr lang="en-US" sz="2000" b="0" dirty="0" smtClean="0"/>
              <a:t> and XFEL Description</a:t>
            </a:r>
          </a:p>
          <a:p>
            <a:pPr lvl="1" eaLnBrk="1" hangingPunct="1">
              <a:lnSpc>
                <a:spcPct val="90000"/>
              </a:lnSpc>
            </a:pPr>
            <a:r>
              <a:rPr lang="en-US" sz="2000" dirty="0" smtClean="0"/>
              <a:t>Proposal process (</a:t>
            </a:r>
            <a:r>
              <a:rPr lang="en-US" sz="2000" dirty="0" err="1" smtClean="0"/>
              <a:t>MaRIE</a:t>
            </a:r>
            <a:r>
              <a:rPr lang="en-US" sz="2000" dirty="0" smtClean="0"/>
              <a:t> 1.0</a:t>
            </a:r>
            <a:r>
              <a:rPr lang="en-US" sz="2000" dirty="0" smtClean="0"/>
              <a:t>)</a:t>
            </a:r>
          </a:p>
          <a:p>
            <a:pPr lvl="1" eaLnBrk="1" hangingPunct="1">
              <a:lnSpc>
                <a:spcPct val="90000"/>
              </a:lnSpc>
            </a:pPr>
            <a:endParaRPr lang="en-US" sz="2000" b="0" dirty="0" smtClean="0"/>
          </a:p>
          <a:p>
            <a:pPr eaLnBrk="1" hangingPunct="1">
              <a:lnSpc>
                <a:spcPct val="90000"/>
              </a:lnSpc>
            </a:pPr>
            <a:r>
              <a:rPr lang="en-US" sz="2000" b="0" dirty="0" smtClean="0"/>
              <a:t>Baseline Design </a:t>
            </a:r>
            <a:r>
              <a:rPr lang="en-US" sz="2000" b="0" dirty="0" smtClean="0"/>
              <a:t>Concept</a:t>
            </a:r>
          </a:p>
          <a:p>
            <a:pPr eaLnBrk="1" hangingPunct="1">
              <a:lnSpc>
                <a:spcPct val="90000"/>
              </a:lnSpc>
            </a:pPr>
            <a:endParaRPr lang="en-US" sz="2000" b="0" dirty="0" smtClean="0"/>
          </a:p>
          <a:p>
            <a:pPr eaLnBrk="1" hangingPunct="1">
              <a:lnSpc>
                <a:spcPct val="90000"/>
              </a:lnSpc>
            </a:pPr>
            <a:r>
              <a:rPr lang="en-US" sz="2000" b="0" dirty="0"/>
              <a:t>Advanced Design Concepts</a:t>
            </a:r>
          </a:p>
          <a:p>
            <a:pPr lvl="1" eaLnBrk="1" hangingPunct="1">
              <a:lnSpc>
                <a:spcPct val="90000"/>
              </a:lnSpc>
            </a:pPr>
            <a:r>
              <a:rPr lang="en-US" sz="2000" dirty="0" err="1"/>
              <a:t>Emittance</a:t>
            </a:r>
            <a:r>
              <a:rPr lang="en-US" sz="2000" dirty="0"/>
              <a:t> partitioning example (Thursday: </a:t>
            </a:r>
            <a:r>
              <a:rPr lang="en-US" sz="2000" dirty="0" err="1"/>
              <a:t>Bishofberger</a:t>
            </a:r>
            <a:r>
              <a:rPr lang="en-US" sz="2000" dirty="0"/>
              <a:t>)</a:t>
            </a:r>
          </a:p>
          <a:p>
            <a:pPr lvl="1" eaLnBrk="1" hangingPunct="1">
              <a:lnSpc>
                <a:spcPct val="90000"/>
              </a:lnSpc>
            </a:pPr>
            <a:r>
              <a:rPr lang="en-US" sz="2000" dirty="0"/>
              <a:t>Beam-based seeding (Thursday: </a:t>
            </a:r>
            <a:r>
              <a:rPr lang="en-US" sz="2000" dirty="0" err="1"/>
              <a:t>Bishofberger</a:t>
            </a:r>
            <a:r>
              <a:rPr lang="en-US" sz="2000" dirty="0"/>
              <a:t>, </a:t>
            </a:r>
            <a:r>
              <a:rPr lang="en-US" sz="2000" dirty="0" err="1"/>
              <a:t>Marksteiner</a:t>
            </a:r>
            <a:r>
              <a:rPr lang="en-US" sz="2000" dirty="0"/>
              <a:t>, </a:t>
            </a:r>
            <a:r>
              <a:rPr lang="en-US" sz="2000" dirty="0" err="1"/>
              <a:t>Yampolsky</a:t>
            </a:r>
            <a:r>
              <a:rPr lang="en-US" sz="2000" dirty="0" smtClean="0"/>
              <a:t>)</a:t>
            </a:r>
          </a:p>
          <a:p>
            <a:pPr lvl="1" eaLnBrk="1" hangingPunct="1">
              <a:lnSpc>
                <a:spcPct val="90000"/>
              </a:lnSpc>
            </a:pPr>
            <a:endParaRPr lang="en-US" sz="2000" b="0" dirty="0" smtClean="0"/>
          </a:p>
          <a:p>
            <a:pPr eaLnBrk="1" hangingPunct="1">
              <a:lnSpc>
                <a:spcPct val="90000"/>
              </a:lnSpc>
            </a:pPr>
            <a:r>
              <a:rPr lang="en-US" sz="1800" b="0" i="1" dirty="0" smtClean="0"/>
              <a:t>Acknowledgements: Rich Sheffield, Pat </a:t>
            </a:r>
            <a:r>
              <a:rPr lang="en-US" sz="1800" b="0" i="1" dirty="0" err="1" smtClean="0"/>
              <a:t>Colestock</a:t>
            </a:r>
            <a:r>
              <a:rPr lang="en-US" sz="1800" b="0" i="1" dirty="0" smtClean="0"/>
              <a:t>, Kip </a:t>
            </a:r>
            <a:r>
              <a:rPr lang="en-US" sz="1800" b="0" i="1" dirty="0" err="1" smtClean="0"/>
              <a:t>Bishofberger</a:t>
            </a:r>
            <a:r>
              <a:rPr lang="en-US" sz="1800" b="0" i="1" dirty="0" smtClean="0"/>
              <a:t>, Leanne Duffy, Cliff </a:t>
            </a:r>
            <a:r>
              <a:rPr lang="en-US" sz="1800" b="0" i="1" dirty="0" err="1" smtClean="0"/>
              <a:t>Fortgang</a:t>
            </a:r>
            <a:r>
              <a:rPr lang="en-US" sz="1800" b="0" i="1" dirty="0" smtClean="0"/>
              <a:t>, Henry Freund, Quinn </a:t>
            </a:r>
            <a:r>
              <a:rPr lang="en-US" sz="1800" b="0" i="1" dirty="0" err="1" smtClean="0"/>
              <a:t>Marksteiner</a:t>
            </a:r>
            <a:r>
              <a:rPr lang="en-US" sz="1800" b="0" i="1" dirty="0" smtClean="0"/>
              <a:t>, Steve Russell, Rob </a:t>
            </a:r>
            <a:r>
              <a:rPr lang="en-US" sz="1800" b="0" i="1" dirty="0" err="1" smtClean="0"/>
              <a:t>Ryne</a:t>
            </a:r>
            <a:r>
              <a:rPr lang="en-US" sz="1800" b="0" i="1" dirty="0" smtClean="0"/>
              <a:t>, Pete </a:t>
            </a:r>
            <a:r>
              <a:rPr lang="en-US" sz="1800" b="0" i="1" dirty="0" err="1" smtClean="0"/>
              <a:t>Walstrom</a:t>
            </a:r>
            <a:r>
              <a:rPr lang="en-US" sz="1800" b="0" i="1" dirty="0" smtClean="0"/>
              <a:t>, Nikolai </a:t>
            </a:r>
            <a:r>
              <a:rPr lang="en-US" sz="1800" b="0" i="1" dirty="0" err="1" smtClean="0"/>
              <a:t>Yampolsky</a:t>
            </a:r>
            <a:endParaRPr lang="en-US" sz="1800" b="0" i="1" dirty="0" smtClean="0"/>
          </a:p>
        </p:txBody>
      </p:sp>
      <p:sp>
        <p:nvSpPr>
          <p:cNvPr id="5" name="Slide Number Placeholder 1"/>
          <p:cNvSpPr txBox="1">
            <a:spLocks noGrp="1"/>
          </p:cNvSpPr>
          <p:nvPr/>
        </p:nvSpPr>
        <p:spPr bwMode="auto">
          <a:xfrm>
            <a:off x="6781800" y="6248400"/>
            <a:ext cx="1993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algn="r"/>
            <a:r>
              <a:rPr lang="en-US" sz="800" i="1" dirty="0">
                <a:solidFill>
                  <a:srgbClr val="000000"/>
                </a:solidFill>
              </a:rPr>
              <a:t>Slide </a:t>
            </a:r>
            <a:fld id="{A6A54A64-D45B-4E2B-B62C-AB935BE5B102}" type="slidenum">
              <a:rPr lang="en-US" sz="800" i="1">
                <a:solidFill>
                  <a:srgbClr val="000000"/>
                </a:solidFill>
              </a:rPr>
              <a:pPr algn="r"/>
              <a:t>2</a:t>
            </a:fld>
            <a:endParaRPr lang="en-US" sz="800" i="1" dirty="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idx="4294967295"/>
          </p:nvPr>
        </p:nvSpPr>
        <p:spPr>
          <a:xfrm>
            <a:off x="381000" y="533400"/>
            <a:ext cx="4572000" cy="654050"/>
          </a:xfrm>
        </p:spPr>
        <p:txBody>
          <a:bodyPr anchor="ctr"/>
          <a:lstStyle/>
          <a:p>
            <a:pPr eaLnBrk="1" hangingPunct="1"/>
            <a:r>
              <a:rPr lang="en-US" dirty="0" err="1" smtClean="0"/>
              <a:t>MaRIE</a:t>
            </a:r>
            <a:r>
              <a:rPr lang="en-US" dirty="0" smtClean="0"/>
              <a:t> and the proposal process</a:t>
            </a:r>
          </a:p>
        </p:txBody>
      </p:sp>
      <p:sp>
        <p:nvSpPr>
          <p:cNvPr id="14340" name="Content Placeholder 2"/>
          <p:cNvSpPr>
            <a:spLocks noGrp="1"/>
          </p:cNvSpPr>
          <p:nvPr>
            <p:ph idx="4294967295"/>
          </p:nvPr>
        </p:nvSpPr>
        <p:spPr>
          <a:xfrm>
            <a:off x="381000" y="1600200"/>
            <a:ext cx="8458200" cy="3887788"/>
          </a:xfrm>
        </p:spPr>
        <p:txBody>
          <a:bodyPr/>
          <a:lstStyle/>
          <a:p>
            <a:pPr eaLnBrk="1" hangingPunct="1">
              <a:lnSpc>
                <a:spcPct val="90000"/>
              </a:lnSpc>
            </a:pPr>
            <a:r>
              <a:rPr lang="en-US" sz="2000" b="0" dirty="0" smtClean="0"/>
              <a:t>The Laboratory has defined a signature science facility Matter-Radiation Interactions  in Extremes (</a:t>
            </a:r>
            <a:r>
              <a:rPr lang="en-US" sz="2000" b="0" dirty="0" err="1" smtClean="0"/>
              <a:t>MaRIE</a:t>
            </a:r>
            <a:r>
              <a:rPr lang="en-US" sz="2000" b="0" dirty="0" smtClean="0"/>
              <a:t>) ~ $2B for full capabilities</a:t>
            </a:r>
          </a:p>
          <a:p>
            <a:pPr eaLnBrk="1" hangingPunct="1">
              <a:lnSpc>
                <a:spcPct val="90000"/>
              </a:lnSpc>
            </a:pPr>
            <a:r>
              <a:rPr lang="en-US" sz="2000" b="0" dirty="0" smtClean="0"/>
              <a:t>NNSA asked the Laboratory to respond (2/15/12</a:t>
            </a:r>
            <a:r>
              <a:rPr lang="en-US" sz="2000" b="0" dirty="0" smtClean="0"/>
              <a:t>) to </a:t>
            </a:r>
            <a:r>
              <a:rPr lang="en-US" sz="2000" b="0" dirty="0" smtClean="0"/>
              <a:t>their</a:t>
            </a:r>
            <a:r>
              <a:rPr lang="en-US" sz="2000" b="0" dirty="0" smtClean="0"/>
              <a:t> call </a:t>
            </a:r>
            <a:r>
              <a:rPr lang="en-US" sz="2000" b="0" dirty="0" smtClean="0"/>
              <a:t>with a trimmed-down facility (</a:t>
            </a:r>
            <a:r>
              <a:rPr lang="en-US" sz="2000" b="0" dirty="0" err="1" smtClean="0"/>
              <a:t>MaRIE</a:t>
            </a:r>
            <a:r>
              <a:rPr lang="en-US" sz="2000" b="0" dirty="0" smtClean="0"/>
              <a:t> 1.0) ($B class proposal)</a:t>
            </a:r>
          </a:p>
          <a:p>
            <a:pPr lvl="1" eaLnBrk="1" hangingPunct="1">
              <a:lnSpc>
                <a:spcPct val="90000"/>
              </a:lnSpc>
            </a:pPr>
            <a:r>
              <a:rPr lang="en-US" sz="2000" dirty="0" smtClean="0"/>
              <a:t>LANL, LLNL, SNL each responded to NNSA call with multiple proposals – NNSA will develop a future science roadmap based on input from this call</a:t>
            </a:r>
          </a:p>
          <a:p>
            <a:pPr lvl="1" eaLnBrk="1" hangingPunct="1">
              <a:lnSpc>
                <a:spcPct val="90000"/>
              </a:lnSpc>
            </a:pPr>
            <a:r>
              <a:rPr lang="en-US" sz="2000" b="0" dirty="0" smtClean="0"/>
              <a:t>NNSA may provide a </a:t>
            </a:r>
            <a:r>
              <a:rPr lang="en-US" sz="2000" b="0" dirty="0" err="1" smtClean="0"/>
              <a:t>MaRIE</a:t>
            </a:r>
            <a:r>
              <a:rPr lang="en-US" sz="2000" b="0" dirty="0" smtClean="0"/>
              <a:t> ~CD0 sometime in FY13; LANL </a:t>
            </a:r>
            <a:r>
              <a:rPr lang="en-US" sz="2000" dirty="0" smtClean="0"/>
              <a:t>has internal funds for beginning enabling R&amp;D in FY12</a:t>
            </a:r>
          </a:p>
          <a:p>
            <a:pPr lvl="1" eaLnBrk="1" hangingPunct="1">
              <a:lnSpc>
                <a:spcPct val="90000"/>
              </a:lnSpc>
            </a:pPr>
            <a:r>
              <a:rPr lang="en-US" sz="2000" b="0" dirty="0" smtClean="0"/>
              <a:t>Work that is presented </a:t>
            </a:r>
            <a:r>
              <a:rPr lang="en-US" sz="2000" b="0" dirty="0" smtClean="0"/>
              <a:t>at this workshop </a:t>
            </a:r>
            <a:r>
              <a:rPr lang="en-US" sz="2000" b="0" dirty="0" smtClean="0"/>
              <a:t>is largely funded by </a:t>
            </a:r>
            <a:r>
              <a:rPr lang="en-US" sz="2000" b="0" dirty="0" smtClean="0"/>
              <a:t>a Los </a:t>
            </a:r>
            <a:r>
              <a:rPr lang="en-US" sz="2000" b="0" dirty="0" smtClean="0"/>
              <a:t>Alamos LDRD </a:t>
            </a:r>
            <a:r>
              <a:rPr lang="en-US" sz="2000" b="0" dirty="0" smtClean="0"/>
              <a:t>project to identify advanced design options</a:t>
            </a:r>
            <a:endParaRPr lang="en-US" sz="2000" b="0" dirty="0" smtClean="0"/>
          </a:p>
          <a:p>
            <a:pPr lvl="0" eaLnBrk="1" hangingPunct="1">
              <a:lnSpc>
                <a:spcPct val="90000"/>
              </a:lnSpc>
            </a:pPr>
            <a:r>
              <a:rPr lang="en-US" sz="2000" b="0" dirty="0" smtClean="0"/>
              <a:t>12-GeV electron </a:t>
            </a:r>
            <a:r>
              <a:rPr lang="en-US" sz="2000" b="0" dirty="0" err="1" smtClean="0"/>
              <a:t>linac</a:t>
            </a:r>
            <a:r>
              <a:rPr lang="en-US" sz="2000" b="0" dirty="0" smtClean="0"/>
              <a:t> driving 42-keV (0.3</a:t>
            </a:r>
            <a:r>
              <a:rPr lang="en-US" sz="2000" b="0" dirty="0" smtClean="0">
                <a:cs typeface="Times New Roman" pitchFamily="18" charset="0"/>
              </a:rPr>
              <a:t>Å</a:t>
            </a:r>
            <a:r>
              <a:rPr lang="en-US" sz="2000" b="0" dirty="0" smtClean="0"/>
              <a:t>) XFEL is cornerstone of </a:t>
            </a:r>
            <a:r>
              <a:rPr lang="en-US" sz="2000" b="0" dirty="0" err="1" smtClean="0"/>
              <a:t>MaRIE</a:t>
            </a:r>
            <a:r>
              <a:rPr lang="en-US" sz="2000" b="0" dirty="0" smtClean="0"/>
              <a:t> 1.0</a:t>
            </a:r>
          </a:p>
        </p:txBody>
      </p:sp>
      <p:sp>
        <p:nvSpPr>
          <p:cNvPr id="5" name="Slide Number Placeholder 1"/>
          <p:cNvSpPr txBox="1">
            <a:spLocks noGrp="1"/>
          </p:cNvSpPr>
          <p:nvPr/>
        </p:nvSpPr>
        <p:spPr bwMode="auto">
          <a:xfrm>
            <a:off x="6781800" y="6248400"/>
            <a:ext cx="1993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algn="r"/>
            <a:r>
              <a:rPr lang="en-US" sz="800" i="1" dirty="0">
                <a:solidFill>
                  <a:srgbClr val="000000"/>
                </a:solidFill>
              </a:rPr>
              <a:t>Slide </a:t>
            </a:r>
            <a:fld id="{A6A54A64-D45B-4E2B-B62C-AB935BE5B102}" type="slidenum">
              <a:rPr lang="en-US" sz="800" i="1">
                <a:solidFill>
                  <a:srgbClr val="000000"/>
                </a:solidFill>
              </a:rPr>
              <a:pPr algn="r"/>
              <a:t>3</a:t>
            </a:fld>
            <a:endParaRPr lang="en-US" sz="800" i="1" dirty="0">
              <a:solidFill>
                <a:srgbClr val="000000"/>
              </a:solidFill>
            </a:endParaRPr>
          </a:p>
        </p:txBody>
      </p:sp>
    </p:spTree>
    <p:extLst>
      <p:ext uri="{BB962C8B-B14F-4D97-AF65-F5344CB8AC3E}">
        <p14:creationId xmlns:p14="http://schemas.microsoft.com/office/powerpoint/2010/main" val="1246624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1828800" y="6010275"/>
            <a:ext cx="6019800" cy="314325"/>
          </a:xfrm>
          <a:prstGeom prst="rect">
            <a:avLst/>
          </a:prstGeom>
          <a:gradFill rotWithShape="0">
            <a:gsLst>
              <a:gs pos="0">
                <a:srgbClr val="FFFFFF"/>
              </a:gs>
              <a:gs pos="100000">
                <a:srgbClr val="FFCC66"/>
              </a:gs>
            </a:gsLst>
            <a:path path="shape">
              <a:fillToRect l="50000" t="50000" r="50000" b="50000"/>
            </a:path>
          </a:gradFill>
          <a:ln>
            <a:noFill/>
          </a:ln>
          <a:effectLst>
            <a:outerShdw dist="50800" dir="2700000" algn="ctr" rotWithShape="0">
              <a:schemeClr val="bg2">
                <a:alpha val="75000"/>
              </a:schemeClr>
            </a:outerShdw>
          </a:effectLst>
          <a:extLst>
            <a:ext uri="{91240B29-F687-4F45-9708-019B960494DF}">
              <a14:hiddenLine xmlns:a14="http://schemas.microsoft.com/office/drawing/2010/main" w="12700">
                <a:solidFill>
                  <a:srgbClr val="000000"/>
                </a:solidFill>
                <a:miter lim="800000"/>
                <a:headEnd/>
                <a:tailEnd/>
              </a14:hiddenLine>
            </a:ext>
          </a:extLst>
        </p:spPr>
        <p:txBody>
          <a:bodyPr lIns="91406" tIns="45704" rIns="91406" bIns="45704" anchor="ctr">
            <a:spAutoFit/>
          </a:bodyPr>
          <a:lstStyle/>
          <a:p>
            <a:pPr algn="l">
              <a:lnSpc>
                <a:spcPct val="90000"/>
              </a:lnSpc>
              <a:spcBef>
                <a:spcPct val="20000"/>
              </a:spcBef>
              <a:buFont typeface="Arial" charset="0"/>
              <a:buNone/>
            </a:pPr>
            <a:r>
              <a:rPr lang="en-US" sz="1600" i="1">
                <a:solidFill>
                  <a:srgbClr val="000000"/>
                </a:solidFill>
              </a:rPr>
              <a:t>MaRIE will provide unprecedented international user resources</a:t>
            </a:r>
          </a:p>
        </p:txBody>
      </p:sp>
      <p:sp>
        <p:nvSpPr>
          <p:cNvPr id="6147" name="Rectangle 3"/>
          <p:cNvSpPr>
            <a:spLocks noChangeArrowheads="1"/>
          </p:cNvSpPr>
          <p:nvPr/>
        </p:nvSpPr>
        <p:spPr bwMode="auto">
          <a:xfrm>
            <a:off x="-304800" y="1295400"/>
            <a:ext cx="46482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l">
              <a:lnSpc>
                <a:spcPct val="90000"/>
              </a:lnSpc>
              <a:spcBef>
                <a:spcPct val="20000"/>
              </a:spcBef>
              <a:buClr>
                <a:srgbClr val="800000"/>
              </a:buClr>
            </a:pPr>
            <a:r>
              <a:rPr lang="en-US" sz="1800">
                <a:solidFill>
                  <a:srgbClr val="000000"/>
                </a:solidFill>
              </a:rPr>
              <a:t>First x-ray scattering capability at high energy and high repetition frequency with simultaneous charged particle dynamic imaging 	</a:t>
            </a:r>
            <a:r>
              <a:rPr lang="en-US">
                <a:solidFill>
                  <a:srgbClr val="000000"/>
                </a:solidFill>
              </a:rPr>
              <a:t>	        </a:t>
            </a:r>
          </a:p>
          <a:p>
            <a:pPr lvl="1" algn="l">
              <a:lnSpc>
                <a:spcPct val="90000"/>
              </a:lnSpc>
              <a:spcBef>
                <a:spcPct val="20000"/>
              </a:spcBef>
              <a:buClr>
                <a:srgbClr val="800000"/>
              </a:buClr>
            </a:pPr>
            <a:r>
              <a:rPr lang="en-US">
                <a:solidFill>
                  <a:srgbClr val="000000"/>
                </a:solidFill>
              </a:rPr>
              <a:t>	(</a:t>
            </a:r>
            <a:r>
              <a:rPr lang="en-US" b="1">
                <a:solidFill>
                  <a:srgbClr val="000000"/>
                </a:solidFill>
              </a:rPr>
              <a:t>MPDH</a:t>
            </a:r>
            <a:r>
              <a:rPr lang="en-US">
                <a:solidFill>
                  <a:srgbClr val="000000"/>
                </a:solidFill>
              </a:rPr>
              <a:t>: Multi-Probe Diagnostic Hall)</a:t>
            </a:r>
          </a:p>
          <a:p>
            <a:pPr lvl="1" algn="l">
              <a:lnSpc>
                <a:spcPct val="90000"/>
              </a:lnSpc>
              <a:spcBef>
                <a:spcPct val="20000"/>
              </a:spcBef>
              <a:buClr>
                <a:srgbClr val="800000"/>
              </a:buClr>
            </a:pPr>
            <a:endParaRPr lang="en-US">
              <a:solidFill>
                <a:srgbClr val="000000"/>
              </a:solidFill>
            </a:endParaRPr>
          </a:p>
          <a:p>
            <a:pPr lvl="1" algn="l">
              <a:lnSpc>
                <a:spcPct val="90000"/>
              </a:lnSpc>
              <a:spcBef>
                <a:spcPct val="20000"/>
              </a:spcBef>
              <a:buClr>
                <a:srgbClr val="800000"/>
              </a:buClr>
            </a:pPr>
            <a:r>
              <a:rPr lang="en-US" sz="1800">
                <a:solidFill>
                  <a:srgbClr val="000000"/>
                </a:solidFill>
              </a:rPr>
              <a:t>Unique in-situ diagnostics and irradiation environments beyond best planned facilities </a:t>
            </a:r>
            <a:r>
              <a:rPr lang="en-US">
                <a:solidFill>
                  <a:srgbClr val="000000"/>
                </a:solidFill>
              </a:rPr>
              <a:t>	</a:t>
            </a:r>
          </a:p>
          <a:p>
            <a:pPr lvl="1" algn="l">
              <a:lnSpc>
                <a:spcPct val="90000"/>
              </a:lnSpc>
              <a:spcBef>
                <a:spcPct val="20000"/>
              </a:spcBef>
              <a:buClr>
                <a:srgbClr val="800000"/>
              </a:buClr>
            </a:pPr>
            <a:r>
              <a:rPr lang="en-US">
                <a:solidFill>
                  <a:srgbClr val="000000"/>
                </a:solidFill>
              </a:rPr>
              <a:t>	(</a:t>
            </a:r>
            <a:r>
              <a:rPr lang="en-US" b="1">
                <a:solidFill>
                  <a:srgbClr val="000000"/>
                </a:solidFill>
              </a:rPr>
              <a:t>F</a:t>
            </a:r>
            <a:r>
              <a:rPr lang="en-US" b="1" baseline="30000">
                <a:solidFill>
                  <a:srgbClr val="000000"/>
                </a:solidFill>
              </a:rPr>
              <a:t>3</a:t>
            </a:r>
            <a:r>
              <a:rPr lang="en-US">
                <a:solidFill>
                  <a:srgbClr val="000000"/>
                </a:solidFill>
              </a:rPr>
              <a:t>: Fission and Fusion Materials Facility)</a:t>
            </a:r>
          </a:p>
          <a:p>
            <a:pPr lvl="1" algn="l">
              <a:lnSpc>
                <a:spcPct val="90000"/>
              </a:lnSpc>
              <a:spcBef>
                <a:spcPct val="20000"/>
              </a:spcBef>
              <a:buClr>
                <a:srgbClr val="800000"/>
              </a:buClr>
            </a:pPr>
            <a:endParaRPr lang="en-US">
              <a:solidFill>
                <a:srgbClr val="000000"/>
              </a:solidFill>
            </a:endParaRPr>
          </a:p>
          <a:p>
            <a:pPr lvl="1" algn="l">
              <a:lnSpc>
                <a:spcPct val="90000"/>
              </a:lnSpc>
              <a:spcBef>
                <a:spcPct val="20000"/>
              </a:spcBef>
              <a:buClr>
                <a:srgbClr val="800000"/>
              </a:buClr>
            </a:pPr>
            <a:r>
              <a:rPr lang="en-US" sz="1800">
                <a:solidFill>
                  <a:srgbClr val="000000"/>
                </a:solidFill>
              </a:rPr>
              <a:t>Comprehensive, integrated resource for materials synthesis and control, with national security infrastructure 	</a:t>
            </a:r>
          </a:p>
          <a:p>
            <a:pPr lvl="1" algn="l">
              <a:lnSpc>
                <a:spcPct val="90000"/>
              </a:lnSpc>
              <a:spcBef>
                <a:spcPct val="20000"/>
              </a:spcBef>
              <a:buClr>
                <a:srgbClr val="800000"/>
              </a:buClr>
            </a:pPr>
            <a:r>
              <a:rPr lang="en-US" sz="1800">
                <a:solidFill>
                  <a:srgbClr val="000000"/>
                </a:solidFill>
              </a:rPr>
              <a:t>    </a:t>
            </a:r>
            <a:r>
              <a:rPr lang="en-US" sz="1200">
                <a:solidFill>
                  <a:srgbClr val="000000"/>
                </a:solidFill>
              </a:rPr>
              <a:t>(</a:t>
            </a:r>
            <a:r>
              <a:rPr lang="en-US" sz="1200" b="1">
                <a:solidFill>
                  <a:srgbClr val="000000"/>
                </a:solidFill>
              </a:rPr>
              <a:t>M4</a:t>
            </a:r>
            <a:r>
              <a:rPr lang="en-US" sz="1200">
                <a:solidFill>
                  <a:srgbClr val="000000"/>
                </a:solidFill>
              </a:rPr>
              <a:t>: Making, Measuring &amp; Modeling Materials Facility)</a:t>
            </a:r>
          </a:p>
        </p:txBody>
      </p:sp>
      <p:sp>
        <p:nvSpPr>
          <p:cNvPr id="48135" name="Rectangle 3"/>
          <p:cNvSpPr>
            <a:spLocks noChangeArrowheads="1"/>
          </p:cNvSpPr>
          <p:nvPr/>
        </p:nvSpPr>
        <p:spPr bwMode="auto">
          <a:xfrm>
            <a:off x="4724400" y="4572000"/>
            <a:ext cx="4114800" cy="3390900"/>
          </a:xfrm>
          <a:prstGeom prst="rect">
            <a:avLst/>
          </a:prstGeom>
          <a:noFill/>
          <a:ln w="9525">
            <a:noFill/>
            <a:miter lim="800000"/>
            <a:headEnd/>
            <a:tailEnd/>
          </a:ln>
        </p:spPr>
        <p:txBody>
          <a:bodyPr/>
          <a:lstStyle/>
          <a:p>
            <a:pPr marL="174625" lvl="1" indent="-174625" algn="l">
              <a:lnSpc>
                <a:spcPct val="90000"/>
              </a:lnSpc>
              <a:spcBef>
                <a:spcPts val="1200"/>
              </a:spcBef>
              <a:buFontTx/>
              <a:buChar char="•"/>
              <a:defRPr/>
            </a:pPr>
            <a:r>
              <a:rPr lang="en-US" sz="1200" b="1" dirty="0">
                <a:solidFill>
                  <a:srgbClr val="0216A6"/>
                </a:solidFill>
                <a:latin typeface="Tahoma" pitchFamily="34" charset="0"/>
              </a:rPr>
              <a:t>Accelerator Systems</a:t>
            </a:r>
          </a:p>
          <a:p>
            <a:pPr marL="288925" lvl="2" indent="-174625" algn="l">
              <a:lnSpc>
                <a:spcPct val="90000"/>
              </a:lnSpc>
              <a:spcBef>
                <a:spcPct val="45000"/>
              </a:spcBef>
              <a:buFont typeface="Wingdings" pitchFamily="2" charset="2"/>
              <a:buChar char="Ø"/>
              <a:defRPr/>
            </a:pPr>
            <a:r>
              <a:rPr lang="en-US" sz="1200" dirty="0">
                <a:solidFill>
                  <a:srgbClr val="000000"/>
                </a:solidFill>
                <a:latin typeface="Tahoma" pitchFamily="34" charset="0"/>
              </a:rPr>
              <a:t>Electron </a:t>
            </a:r>
            <a:r>
              <a:rPr lang="en-US" sz="1200" dirty="0" err="1">
                <a:solidFill>
                  <a:srgbClr val="000000"/>
                </a:solidFill>
                <a:latin typeface="Tahoma" pitchFamily="34" charset="0"/>
              </a:rPr>
              <a:t>Linac</a:t>
            </a:r>
            <a:r>
              <a:rPr lang="en-US" sz="1200" dirty="0">
                <a:solidFill>
                  <a:srgbClr val="000000"/>
                </a:solidFill>
                <a:latin typeface="Tahoma" pitchFamily="34" charset="0"/>
              </a:rPr>
              <a:t> w/XFEL</a:t>
            </a:r>
          </a:p>
          <a:p>
            <a:pPr marL="288925" lvl="2" indent="-174625" algn="l">
              <a:lnSpc>
                <a:spcPct val="90000"/>
              </a:lnSpc>
              <a:spcBef>
                <a:spcPts val="400"/>
              </a:spcBef>
              <a:buFont typeface="Wingdings" pitchFamily="2" charset="2"/>
              <a:buChar char="Ø"/>
              <a:defRPr/>
            </a:pPr>
            <a:r>
              <a:rPr lang="en-US" sz="1200" dirty="0">
                <a:solidFill>
                  <a:srgbClr val="000000"/>
                </a:solidFill>
                <a:latin typeface="Tahoma" pitchFamily="34" charset="0"/>
              </a:rPr>
              <a:t>LANSCE proton accelerator power upgrade</a:t>
            </a:r>
          </a:p>
          <a:p>
            <a:pPr marL="174625" lvl="1" indent="-174625" algn="l">
              <a:lnSpc>
                <a:spcPct val="90000"/>
              </a:lnSpc>
              <a:spcBef>
                <a:spcPts val="1200"/>
              </a:spcBef>
              <a:buFontTx/>
              <a:buChar char="•"/>
              <a:defRPr/>
            </a:pPr>
            <a:r>
              <a:rPr lang="en-US" sz="1200" b="1" dirty="0">
                <a:solidFill>
                  <a:srgbClr val="0216A6"/>
                </a:solidFill>
                <a:latin typeface="Tahoma" pitchFamily="34" charset="0"/>
              </a:rPr>
              <a:t>Experimental Facilities</a:t>
            </a:r>
          </a:p>
          <a:p>
            <a:pPr marL="174625" lvl="1" indent="-174625" algn="l">
              <a:lnSpc>
                <a:spcPct val="90000"/>
              </a:lnSpc>
              <a:spcBef>
                <a:spcPts val="1200"/>
              </a:spcBef>
              <a:buFontTx/>
              <a:buChar char="•"/>
              <a:defRPr/>
            </a:pPr>
            <a:r>
              <a:rPr lang="en-US" sz="1200" b="1" dirty="0">
                <a:solidFill>
                  <a:srgbClr val="0216A6"/>
                </a:solidFill>
                <a:latin typeface="Tahoma" pitchFamily="34" charset="0"/>
              </a:rPr>
              <a:t>Conventional Facilities</a:t>
            </a:r>
          </a:p>
          <a:p>
            <a:pPr lvl="1" algn="l">
              <a:lnSpc>
                <a:spcPct val="90000"/>
              </a:lnSpc>
              <a:spcBef>
                <a:spcPct val="20000"/>
              </a:spcBef>
              <a:buClr>
                <a:srgbClr val="800000"/>
              </a:buClr>
              <a:defRPr/>
            </a:pPr>
            <a:endParaRPr lang="en-US" sz="1200" dirty="0">
              <a:solidFill>
                <a:srgbClr val="FF0000"/>
              </a:solidFill>
            </a:endParaRPr>
          </a:p>
        </p:txBody>
      </p:sp>
      <p:sp>
        <p:nvSpPr>
          <p:cNvPr id="6149" name="Rectangle 2"/>
          <p:cNvSpPr>
            <a:spLocks noGrp="1" noChangeArrowheads="1"/>
          </p:cNvSpPr>
          <p:nvPr>
            <p:ph type="title" idx="4294967295"/>
          </p:nvPr>
        </p:nvSpPr>
        <p:spPr>
          <a:xfrm>
            <a:off x="304800" y="304800"/>
            <a:ext cx="7886700" cy="838200"/>
          </a:xfrm>
        </p:spPr>
        <p:txBody>
          <a:bodyPr/>
          <a:lstStyle/>
          <a:p>
            <a:pPr eaLnBrk="1" hangingPunct="1"/>
            <a:r>
              <a:rPr lang="en-US" dirty="0" err="1" smtClean="0"/>
              <a:t>MaRIE</a:t>
            </a:r>
            <a:r>
              <a:rPr lang="en-US" dirty="0" smtClean="0"/>
              <a:t> builds on the LANSCE facility to provide unique experimental tools to meet future materials science needs</a:t>
            </a:r>
          </a:p>
        </p:txBody>
      </p:sp>
      <p:pic>
        <p:nvPicPr>
          <p:cNvPr id="6150"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393825"/>
            <a:ext cx="3781425"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cxnSp>
        <p:nvCxnSpPr>
          <p:cNvPr id="14" name="Straight Arrow Connector 13"/>
          <p:cNvCxnSpPr/>
          <p:nvPr/>
        </p:nvCxnSpPr>
        <p:spPr bwMode="auto">
          <a:xfrm flipV="1">
            <a:off x="3733800" y="2286000"/>
            <a:ext cx="1371600" cy="152400"/>
          </a:xfrm>
          <a:prstGeom prst="straightConnector1">
            <a:avLst/>
          </a:prstGeom>
          <a:ln w="31750">
            <a:headEnd type="none" w="med" len="med"/>
            <a:tailEnd type="stealth" w="lg" len="med"/>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bwMode="auto">
          <a:xfrm flipV="1">
            <a:off x="4191000" y="3124200"/>
            <a:ext cx="1295400" cy="533400"/>
          </a:xfrm>
          <a:prstGeom prst="straightConnector1">
            <a:avLst/>
          </a:prstGeom>
          <a:ln w="31750">
            <a:headEnd type="none" w="med" len="med"/>
            <a:tailEnd type="stealth" w="lg" len="med"/>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bwMode="auto">
          <a:xfrm flipV="1">
            <a:off x="4419600" y="3962400"/>
            <a:ext cx="1371600" cy="457200"/>
          </a:xfrm>
          <a:prstGeom prst="straightConnector1">
            <a:avLst/>
          </a:prstGeom>
          <a:ln w="31750">
            <a:headEnd type="none" w="med" len="med"/>
            <a:tailEnd type="stealth" w="lg" len="med"/>
          </a:ln>
        </p:spPr>
        <p:style>
          <a:lnRef idx="1">
            <a:schemeClr val="dk1"/>
          </a:lnRef>
          <a:fillRef idx="0">
            <a:schemeClr val="dk1"/>
          </a:fillRef>
          <a:effectRef idx="0">
            <a:schemeClr val="dk1"/>
          </a:effectRef>
          <a:fontRef idx="minor">
            <a:schemeClr val="tx1"/>
          </a:fontRef>
        </p:style>
      </p:cxnSp>
      <p:sp>
        <p:nvSpPr>
          <p:cNvPr id="6154" name="Rectangle 10"/>
          <p:cNvSpPr>
            <a:spLocks noChangeArrowheads="1"/>
          </p:cNvSpPr>
          <p:nvPr/>
        </p:nvSpPr>
        <p:spPr bwMode="auto">
          <a:xfrm>
            <a:off x="6781800" y="6248400"/>
            <a:ext cx="1993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0" hangingPunct="0"/>
            <a:r>
              <a:rPr lang="en-US" sz="800" i="1">
                <a:solidFill>
                  <a:srgbClr val="000000"/>
                </a:solidFill>
              </a:rPr>
              <a:t>Slide </a:t>
            </a:r>
            <a:fld id="{7EBE613B-93C3-4B91-AC02-26BBB8BBC431}" type="slidenum">
              <a:rPr lang="en-US" sz="800" i="1">
                <a:solidFill>
                  <a:srgbClr val="000000"/>
                </a:solidFill>
              </a:rPr>
              <a:pPr algn="r" eaLnBrk="0" hangingPunct="0"/>
              <a:t>4</a:t>
            </a:fld>
            <a:endParaRPr lang="en-US" sz="800" i="1">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381000" y="381000"/>
            <a:ext cx="8343900" cy="838200"/>
          </a:xfrm>
        </p:spPr>
        <p:txBody>
          <a:bodyPr/>
          <a:lstStyle/>
          <a:p>
            <a:r>
              <a:rPr lang="en-US" dirty="0" smtClean="0"/>
              <a:t>Why 42-keV XFEL?</a:t>
            </a:r>
          </a:p>
        </p:txBody>
      </p:sp>
      <p:sp>
        <p:nvSpPr>
          <p:cNvPr id="7171" name="Rectangle 3"/>
          <p:cNvSpPr>
            <a:spLocks noChangeArrowheads="1"/>
          </p:cNvSpPr>
          <p:nvPr/>
        </p:nvSpPr>
        <p:spPr bwMode="auto">
          <a:xfrm>
            <a:off x="838200" y="1265238"/>
            <a:ext cx="3546475"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r>
              <a:rPr lang="en-US" sz="1600"/>
              <a:t>MaRIE seeks to probe </a:t>
            </a:r>
            <a:r>
              <a:rPr lang="en-US" sz="1600" i="1"/>
              <a:t>inside</a:t>
            </a:r>
            <a:r>
              <a:rPr lang="en-US" sz="1600"/>
              <a:t> multigranular samples of condensed matter that represent bulk performance properties with sub-granular resolution. With grain sizes of tens of microns, "multigranular" means 10 or more grains, and hence samples of few hundred microns to a millimeter in thickness. </a:t>
            </a:r>
            <a:r>
              <a:rPr lang="en-US" sz="1600">
                <a:solidFill>
                  <a:srgbClr val="0000FF"/>
                </a:solidFill>
              </a:rPr>
              <a:t>For medium-Z elements, this requires photon energy of 50 keV or above.</a:t>
            </a:r>
          </a:p>
          <a:p>
            <a:pPr algn="l"/>
            <a:endParaRPr lang="en-US" sz="1600"/>
          </a:p>
          <a:p>
            <a:pPr algn="l"/>
            <a:r>
              <a:rPr lang="en-US" sz="1600"/>
              <a:t>This high energy also serves to </a:t>
            </a:r>
            <a:r>
              <a:rPr lang="en-US" sz="1600">
                <a:solidFill>
                  <a:srgbClr val="0000FF"/>
                </a:solidFill>
              </a:rPr>
              <a:t>reduce the absorbed energy</a:t>
            </a:r>
            <a:r>
              <a:rPr lang="en-US" sz="1600"/>
              <a:t> per atom per photon in the probing, and allows multiple measurements on the same sample. Interest in studying transient phenomena implies very bright sources, such as an </a:t>
            </a:r>
            <a:r>
              <a:rPr lang="en-US" sz="1600">
                <a:solidFill>
                  <a:srgbClr val="0000FF"/>
                </a:solidFill>
              </a:rPr>
              <a:t>XFEL</a:t>
            </a:r>
            <a:r>
              <a:rPr lang="en-US" sz="1600"/>
              <a:t>.</a:t>
            </a:r>
          </a:p>
        </p:txBody>
      </p:sp>
      <p:pic>
        <p:nvPicPr>
          <p:cNvPr id="7172" name="Picture 4" descr="RadiationLeng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914400"/>
            <a:ext cx="446722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HeatingPerAt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3968750"/>
            <a:ext cx="4221163"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Line 6"/>
          <p:cNvSpPr>
            <a:spLocks noChangeShapeType="1"/>
          </p:cNvSpPr>
          <p:nvPr/>
        </p:nvSpPr>
        <p:spPr bwMode="auto">
          <a:xfrm flipV="1">
            <a:off x="6972300" y="1381125"/>
            <a:ext cx="0" cy="21621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5" name="Line 7"/>
          <p:cNvSpPr>
            <a:spLocks noChangeShapeType="1"/>
          </p:cNvSpPr>
          <p:nvPr/>
        </p:nvSpPr>
        <p:spPr bwMode="auto">
          <a:xfrm flipV="1">
            <a:off x="6972300" y="4295775"/>
            <a:ext cx="0" cy="197167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6" name="Rectangle 10"/>
          <p:cNvSpPr>
            <a:spLocks noChangeArrowheads="1"/>
          </p:cNvSpPr>
          <p:nvPr/>
        </p:nvSpPr>
        <p:spPr bwMode="auto">
          <a:xfrm>
            <a:off x="6781800" y="6248400"/>
            <a:ext cx="1993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0" hangingPunct="0"/>
            <a:r>
              <a:rPr lang="en-US" sz="800" i="1">
                <a:solidFill>
                  <a:srgbClr val="000000"/>
                </a:solidFill>
              </a:rPr>
              <a:t>Slide </a:t>
            </a:r>
            <a:fld id="{896080D7-03ED-4E09-918A-DB898D016EB0}" type="slidenum">
              <a:rPr lang="en-US" sz="800" i="1">
                <a:solidFill>
                  <a:srgbClr val="000000"/>
                </a:solidFill>
              </a:rPr>
              <a:pPr algn="r" eaLnBrk="0" hangingPunct="0"/>
              <a:t>5</a:t>
            </a:fld>
            <a:endParaRPr lang="en-US" sz="800" i="1">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p:cNvSpPr>
          <p:nvPr/>
        </p:nvSpPr>
        <p:spPr bwMode="auto">
          <a:xfrm>
            <a:off x="304800" y="304800"/>
            <a:ext cx="807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l" eaLnBrk="0" hangingPunct="0"/>
            <a:r>
              <a:rPr lang="en-US" sz="2000" b="1" dirty="0" err="1">
                <a:solidFill>
                  <a:srgbClr val="004080"/>
                </a:solidFill>
              </a:rPr>
              <a:t>MaRIE</a:t>
            </a:r>
            <a:r>
              <a:rPr lang="en-US" sz="2000" b="1" dirty="0">
                <a:solidFill>
                  <a:srgbClr val="004080"/>
                </a:solidFill>
              </a:rPr>
              <a:t> photon needs can be met by an </a:t>
            </a:r>
            <a:r>
              <a:rPr lang="en-US" sz="2000" b="1" dirty="0" smtClean="0">
                <a:solidFill>
                  <a:srgbClr val="004080"/>
                </a:solidFill>
              </a:rPr>
              <a:t>XFEL (and 10</a:t>
            </a:r>
            <a:r>
              <a:rPr lang="en-US" sz="2000" b="1" baseline="30000" dirty="0" smtClean="0">
                <a:solidFill>
                  <a:srgbClr val="004080"/>
                </a:solidFill>
              </a:rPr>
              <a:t>10</a:t>
            </a:r>
            <a:r>
              <a:rPr lang="en-US" sz="2000" b="1" dirty="0" smtClean="0">
                <a:solidFill>
                  <a:srgbClr val="004080"/>
                </a:solidFill>
              </a:rPr>
              <a:t> photons and 10</a:t>
            </a:r>
            <a:r>
              <a:rPr lang="en-US" sz="2000" b="1" baseline="30000" dirty="0" smtClean="0">
                <a:solidFill>
                  <a:srgbClr val="004080"/>
                </a:solidFill>
              </a:rPr>
              <a:t>-3</a:t>
            </a:r>
            <a:r>
              <a:rPr lang="en-US" sz="2000" b="1" dirty="0" smtClean="0">
                <a:solidFill>
                  <a:srgbClr val="004080"/>
                </a:solidFill>
              </a:rPr>
              <a:t> bandwidth for </a:t>
            </a:r>
            <a:r>
              <a:rPr lang="en-US" sz="2000" b="1" dirty="0" err="1" smtClean="0">
                <a:solidFill>
                  <a:srgbClr val="004080"/>
                </a:solidFill>
              </a:rPr>
              <a:t>MaRIE</a:t>
            </a:r>
            <a:r>
              <a:rPr lang="en-US" sz="2000" b="1" dirty="0" smtClean="0">
                <a:solidFill>
                  <a:srgbClr val="004080"/>
                </a:solidFill>
              </a:rPr>
              <a:t> 1.0 XFEL)</a:t>
            </a:r>
            <a:endParaRPr lang="en-US" sz="2000" b="1" dirty="0">
              <a:solidFill>
                <a:srgbClr val="FF0000"/>
              </a:solidFill>
            </a:endParaRPr>
          </a:p>
        </p:txBody>
      </p:sp>
      <p:sp>
        <p:nvSpPr>
          <p:cNvPr id="7171" name="Rectangle 4"/>
          <p:cNvSpPr>
            <a:spLocks noChangeArrowheads="1"/>
          </p:cNvSpPr>
          <p:nvPr/>
        </p:nvSpPr>
        <p:spPr bwMode="auto">
          <a:xfrm>
            <a:off x="1670050" y="4459288"/>
            <a:ext cx="7473950"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90000"/>
              </a:lnSpc>
              <a:buFont typeface="Wingdings" pitchFamily="2" charset="2"/>
              <a:buChar char="Ø"/>
            </a:pPr>
            <a:r>
              <a:rPr lang="en-US" sz="900" dirty="0">
                <a:solidFill>
                  <a:srgbClr val="000000"/>
                </a:solidFill>
              </a:rPr>
              <a:t>Photon energy - set by gr/cm</a:t>
            </a:r>
            <a:r>
              <a:rPr lang="en-US" sz="900" baseline="30000" dirty="0">
                <a:solidFill>
                  <a:srgbClr val="000000"/>
                </a:solidFill>
              </a:rPr>
              <a:t>2</a:t>
            </a:r>
            <a:r>
              <a:rPr lang="en-US" sz="900" dirty="0">
                <a:solidFill>
                  <a:srgbClr val="000000"/>
                </a:solidFill>
              </a:rPr>
              <a:t> of sample and atomic number</a:t>
            </a:r>
          </a:p>
          <a:p>
            <a:pPr algn="l">
              <a:lnSpc>
                <a:spcPct val="90000"/>
              </a:lnSpc>
              <a:buFont typeface="Wingdings" pitchFamily="2" charset="2"/>
              <a:buChar char="Ø"/>
            </a:pPr>
            <a:r>
              <a:rPr lang="en-US" sz="900" dirty="0">
                <a:solidFill>
                  <a:srgbClr val="000000"/>
                </a:solidFill>
              </a:rPr>
              <a:t>Photon number for an image - typically set by signal to noise in detector and size of detector</a:t>
            </a:r>
          </a:p>
          <a:p>
            <a:pPr algn="l">
              <a:lnSpc>
                <a:spcPct val="90000"/>
              </a:lnSpc>
              <a:buFont typeface="Wingdings" pitchFamily="2" charset="2"/>
              <a:buChar char="Ø"/>
            </a:pPr>
            <a:r>
              <a:rPr lang="en-US" sz="900" dirty="0">
                <a:solidFill>
                  <a:srgbClr val="000000"/>
                </a:solidFill>
              </a:rPr>
              <a:t>Time scale for an image - fundamentally breaks down to transient phenomena, less than </a:t>
            </a:r>
            <a:r>
              <a:rPr lang="en-US" sz="900" dirty="0" err="1">
                <a:solidFill>
                  <a:srgbClr val="000000"/>
                </a:solidFill>
              </a:rPr>
              <a:t>ps</a:t>
            </a:r>
            <a:r>
              <a:rPr lang="en-US" sz="900" dirty="0">
                <a:solidFill>
                  <a:srgbClr val="000000"/>
                </a:solidFill>
              </a:rPr>
              <a:t>, and semi-steady state phenomena, seconds to months</a:t>
            </a:r>
          </a:p>
          <a:p>
            <a:pPr algn="l">
              <a:lnSpc>
                <a:spcPct val="90000"/>
              </a:lnSpc>
              <a:buFont typeface="Wingdings" pitchFamily="2" charset="2"/>
              <a:buChar char="Ø"/>
            </a:pPr>
            <a:r>
              <a:rPr lang="en-US" sz="900" dirty="0">
                <a:solidFill>
                  <a:srgbClr val="000000"/>
                </a:solidFill>
              </a:rPr>
              <a:t>Bandwidth - set by resolution requirements in diffraction and/or imaging</a:t>
            </a:r>
          </a:p>
          <a:p>
            <a:pPr algn="l">
              <a:lnSpc>
                <a:spcPct val="90000"/>
              </a:lnSpc>
              <a:buFont typeface="Wingdings" pitchFamily="2" charset="2"/>
              <a:buChar char="Ø"/>
            </a:pPr>
            <a:r>
              <a:rPr lang="en-US" sz="900" dirty="0">
                <a:solidFill>
                  <a:srgbClr val="000000"/>
                </a:solidFill>
              </a:rPr>
              <a:t>Beam divergence  - set by photon number loss due to stand-off of source/detector or resolution loss in diffraction</a:t>
            </a:r>
          </a:p>
          <a:p>
            <a:pPr algn="l">
              <a:lnSpc>
                <a:spcPct val="90000"/>
              </a:lnSpc>
              <a:buFont typeface="Wingdings" pitchFamily="2" charset="2"/>
              <a:buChar char="Ø"/>
            </a:pPr>
            <a:r>
              <a:rPr lang="en-US" sz="900" dirty="0">
                <a:solidFill>
                  <a:srgbClr val="000000"/>
                </a:solidFill>
              </a:rPr>
              <a:t>Source transverse size/transverse coherence - the source spot size will set the transverse spatial resolution, if transversely coherent then this limitation is not applicable so transverse coherence  can be traded off with  source spot size and photon number</a:t>
            </a:r>
          </a:p>
          <a:p>
            <a:pPr algn="l">
              <a:lnSpc>
                <a:spcPct val="90000"/>
              </a:lnSpc>
              <a:buFont typeface="Wingdings" pitchFamily="2" charset="2"/>
              <a:buChar char="Ø"/>
            </a:pPr>
            <a:r>
              <a:rPr lang="en-US" sz="900" dirty="0">
                <a:solidFill>
                  <a:srgbClr val="000000"/>
                </a:solidFill>
              </a:rPr>
              <a:t>Number of images/rep rate/duration – images needed for single shot experiments/image rep rate/ duration of experiment on sample</a:t>
            </a:r>
          </a:p>
          <a:p>
            <a:pPr algn="l">
              <a:lnSpc>
                <a:spcPct val="90000"/>
              </a:lnSpc>
              <a:buFont typeface="Wingdings" pitchFamily="2" charset="2"/>
              <a:buChar char="Ø"/>
            </a:pPr>
            <a:r>
              <a:rPr lang="en-US" sz="900" dirty="0">
                <a:solidFill>
                  <a:srgbClr val="000000"/>
                </a:solidFill>
              </a:rPr>
              <a:t>Repetition rate - how often full images are required</a:t>
            </a:r>
          </a:p>
          <a:p>
            <a:pPr algn="l">
              <a:lnSpc>
                <a:spcPct val="90000"/>
              </a:lnSpc>
              <a:buFont typeface="Wingdings" pitchFamily="2" charset="2"/>
              <a:buChar char="Ø"/>
            </a:pPr>
            <a:r>
              <a:rPr lang="en-US" sz="900" dirty="0">
                <a:solidFill>
                  <a:srgbClr val="000000"/>
                </a:solidFill>
              </a:rPr>
              <a:t>Longitudinal coherence – 3D imaging</a:t>
            </a:r>
          </a:p>
          <a:p>
            <a:pPr algn="l">
              <a:lnSpc>
                <a:spcPct val="90000"/>
              </a:lnSpc>
              <a:buFont typeface="Wingdings" pitchFamily="2" charset="2"/>
              <a:buChar char="Ø"/>
            </a:pPr>
            <a:r>
              <a:rPr lang="en-US" sz="900" dirty="0">
                <a:solidFill>
                  <a:srgbClr val="000000"/>
                </a:solidFill>
              </a:rPr>
              <a:t>Polarization - required for some measurements</a:t>
            </a:r>
          </a:p>
          <a:p>
            <a:pPr algn="l">
              <a:lnSpc>
                <a:spcPct val="90000"/>
              </a:lnSpc>
              <a:buFont typeface="Wingdings" pitchFamily="2" charset="2"/>
              <a:buChar char="Ø"/>
            </a:pPr>
            <a:r>
              <a:rPr lang="en-US" sz="900" dirty="0" err="1">
                <a:solidFill>
                  <a:srgbClr val="000000"/>
                </a:solidFill>
              </a:rPr>
              <a:t>Tunability</a:t>
            </a:r>
            <a:r>
              <a:rPr lang="en-US" sz="900" dirty="0">
                <a:solidFill>
                  <a:srgbClr val="000000"/>
                </a:solidFill>
              </a:rPr>
              <a:t> – time required to change the photon energy a fixed percentage</a:t>
            </a:r>
          </a:p>
        </p:txBody>
      </p:sp>
      <p:graphicFrame>
        <p:nvGraphicFramePr>
          <p:cNvPr id="324708" name="Group 100"/>
          <p:cNvGraphicFramePr>
            <a:graphicFrameLocks noGrp="1"/>
          </p:cNvGraphicFramePr>
          <p:nvPr/>
        </p:nvGraphicFramePr>
        <p:xfrm>
          <a:off x="311150" y="1319213"/>
          <a:ext cx="8550275" cy="3078192"/>
        </p:xfrm>
        <a:graphic>
          <a:graphicData uri="http://schemas.openxmlformats.org/drawingml/2006/table">
            <a:tbl>
              <a:tblPr/>
              <a:tblGrid>
                <a:gridCol w="2855913"/>
                <a:gridCol w="1206500"/>
                <a:gridCol w="1030287"/>
                <a:gridCol w="1038225"/>
                <a:gridCol w="1284288"/>
                <a:gridCol w="1135062"/>
              </a:tblGrid>
              <a:tr h="256514">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endParaRPr kumimoji="0" lang="en-US" sz="1200" b="1" i="0" u="none" strike="noStrike" cap="none" normalizeH="0" baseline="0" smtClean="0">
                        <a:ln>
                          <a:noFill/>
                        </a:ln>
                        <a:solidFill>
                          <a:srgbClr val="000000"/>
                        </a:solidFill>
                        <a:effectLst/>
                        <a:latin typeface="Arial" pitchFamily="34" charset="0"/>
                        <a:ea typeface="MS PGothic" pitchFamily="34" charset="-128"/>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MPDH</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gridSpan="2">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FFF</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hMerge="1">
                  <a:txBody>
                    <a:bodyPr/>
                    <a:lstStyle/>
                    <a:p>
                      <a:endParaRPr lang="en-US"/>
                    </a:p>
                  </a:txBody>
                  <a:tcPr/>
                </a:tc>
                <a:tc gridSpan="2">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M4</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hMerge="1">
                  <a:txBody>
                    <a:bodyPr/>
                    <a:lstStyle/>
                    <a:p>
                      <a:endParaRPr lang="en-US"/>
                    </a:p>
                  </a:txBody>
                  <a:tcPr/>
                </a:tc>
              </a:tr>
              <a:tr h="256514">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Energy/Range (keV)</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50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&lt;10 - &gt;50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10-400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0.1-1.5</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10-50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256514">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Photons per image</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chemeClr val="tx2"/>
                          </a:solidFill>
                          <a:effectLst/>
                          <a:latin typeface="Arial" pitchFamily="34" charset="0"/>
                          <a:ea typeface="MS PGothic" pitchFamily="34" charset="-128"/>
                        </a:rPr>
                        <a:t>10</a:t>
                      </a:r>
                      <a:r>
                        <a:rPr kumimoji="0" lang="en-US" sz="1200" b="1" i="0" u="none" strike="noStrike" cap="none" normalizeH="0" baseline="30000" smtClean="0">
                          <a:ln>
                            <a:noFill/>
                          </a:ln>
                          <a:solidFill>
                            <a:schemeClr val="tx2"/>
                          </a:solidFill>
                          <a:effectLst/>
                          <a:latin typeface="Arial" pitchFamily="34" charset="0"/>
                          <a:ea typeface="MS PGothic" pitchFamily="34" charset="-128"/>
                        </a:rPr>
                        <a:t>11</a:t>
                      </a:r>
                      <a:endParaRPr kumimoji="0" lang="en-US" sz="1200" b="1" i="0" u="none" strike="noStrike" cap="none" normalizeH="0" baseline="0" smtClean="0">
                        <a:ln>
                          <a:noFill/>
                        </a:ln>
                        <a:solidFill>
                          <a:schemeClr val="tx2"/>
                        </a:solidFill>
                        <a:effectLst/>
                        <a:latin typeface="Arial" pitchFamily="34" charset="0"/>
                        <a:ea typeface="MS PGothic" pitchFamily="34" charset="-128"/>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chemeClr val="tx2"/>
                          </a:solidFill>
                          <a:effectLst/>
                          <a:latin typeface="Arial" pitchFamily="34" charset="0"/>
                          <a:ea typeface="MS PGothic" pitchFamily="34" charset="-128"/>
                        </a:rPr>
                        <a:t>10</a:t>
                      </a:r>
                      <a:r>
                        <a:rPr kumimoji="0" lang="en-US" sz="1200" b="1" i="0" u="none" strike="noStrike" cap="none" normalizeH="0" baseline="30000" smtClean="0">
                          <a:ln>
                            <a:noFill/>
                          </a:ln>
                          <a:solidFill>
                            <a:schemeClr val="tx2"/>
                          </a:solidFill>
                          <a:effectLst/>
                          <a:latin typeface="Arial" pitchFamily="34" charset="0"/>
                          <a:ea typeface="MS PGothic" pitchFamily="34" charset="-128"/>
                        </a:rPr>
                        <a:t>11</a:t>
                      </a:r>
                      <a:endParaRPr kumimoji="0" lang="en-US" sz="1200" b="1" i="0" u="none" strike="noStrike" cap="none" normalizeH="0" baseline="0" smtClean="0">
                        <a:ln>
                          <a:noFill/>
                        </a:ln>
                        <a:solidFill>
                          <a:schemeClr val="tx2"/>
                        </a:solidFill>
                        <a:effectLst/>
                        <a:latin typeface="Arial" pitchFamily="34" charset="0"/>
                        <a:ea typeface="MS PGothic" pitchFamily="34" charset="-128"/>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chemeClr val="tx2"/>
                          </a:solidFill>
                          <a:effectLst/>
                          <a:latin typeface="Arial" pitchFamily="34" charset="0"/>
                          <a:ea typeface="MS PGothic" pitchFamily="34" charset="-128"/>
                        </a:rPr>
                        <a:t>10</a:t>
                      </a:r>
                      <a:r>
                        <a:rPr kumimoji="0" lang="en-US" sz="1200" b="1" i="0" u="none" strike="noStrike" cap="none" normalizeH="0" baseline="30000" smtClean="0">
                          <a:ln>
                            <a:noFill/>
                          </a:ln>
                          <a:solidFill>
                            <a:schemeClr val="tx2"/>
                          </a:solidFill>
                          <a:effectLst/>
                          <a:latin typeface="Arial" pitchFamily="34" charset="0"/>
                          <a:ea typeface="MS PGothic" pitchFamily="34" charset="-128"/>
                        </a:rPr>
                        <a:t>9</a:t>
                      </a:r>
                      <a:endParaRPr kumimoji="0" lang="en-US" sz="1200" b="1" i="0" u="none" strike="noStrike" cap="none" normalizeH="0" baseline="0" smtClean="0">
                        <a:ln>
                          <a:noFill/>
                        </a:ln>
                        <a:solidFill>
                          <a:schemeClr val="tx2"/>
                        </a:solidFill>
                        <a:effectLst/>
                        <a:latin typeface="Arial" pitchFamily="34" charset="0"/>
                        <a:ea typeface="MS PGothic" pitchFamily="34" charset="-128"/>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chemeClr val="tx2"/>
                          </a:solidFill>
                          <a:effectLst/>
                          <a:latin typeface="Arial" pitchFamily="34" charset="0"/>
                          <a:ea typeface="MS PGothic" pitchFamily="34" charset="-128"/>
                        </a:rPr>
                        <a:t>10</a:t>
                      </a:r>
                      <a:r>
                        <a:rPr kumimoji="0" lang="en-US" sz="1200" b="1" i="0" u="none" strike="noStrike" cap="none" normalizeH="0" baseline="30000" smtClean="0">
                          <a:ln>
                            <a:noFill/>
                          </a:ln>
                          <a:solidFill>
                            <a:schemeClr val="tx2"/>
                          </a:solidFill>
                          <a:effectLst/>
                          <a:latin typeface="Arial" pitchFamily="34" charset="0"/>
                          <a:ea typeface="MS PGothic" pitchFamily="34" charset="-128"/>
                        </a:rPr>
                        <a:t>9</a:t>
                      </a:r>
                      <a:endParaRPr kumimoji="0" lang="en-US" sz="1200" b="1" i="0" u="none" strike="noStrike" cap="none" normalizeH="0" baseline="0" smtClean="0">
                        <a:ln>
                          <a:noFill/>
                        </a:ln>
                        <a:solidFill>
                          <a:schemeClr val="tx2"/>
                        </a:solidFill>
                        <a:effectLst/>
                        <a:latin typeface="Arial" pitchFamily="34" charset="0"/>
                        <a:ea typeface="MS PGothic" pitchFamily="34" charset="-128"/>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chemeClr val="tx2"/>
                          </a:solidFill>
                          <a:effectLst/>
                          <a:latin typeface="Arial" pitchFamily="34" charset="0"/>
                          <a:ea typeface="MS PGothic" pitchFamily="34" charset="-128"/>
                        </a:rPr>
                        <a:t>10</a:t>
                      </a:r>
                      <a:r>
                        <a:rPr kumimoji="0" lang="en-US" sz="1200" b="1" i="0" u="none" strike="noStrike" cap="none" normalizeH="0" baseline="30000" smtClean="0">
                          <a:ln>
                            <a:noFill/>
                          </a:ln>
                          <a:solidFill>
                            <a:schemeClr val="tx2"/>
                          </a:solidFill>
                          <a:effectLst/>
                          <a:latin typeface="Arial" pitchFamily="34" charset="0"/>
                          <a:ea typeface="MS PGothic" pitchFamily="34" charset="-128"/>
                        </a:rPr>
                        <a:t>11</a:t>
                      </a:r>
                      <a:endParaRPr kumimoji="0" lang="en-US" sz="1200" b="1" i="0" u="none" strike="noStrike" cap="none" normalizeH="0" baseline="0" smtClean="0">
                        <a:ln>
                          <a:noFill/>
                        </a:ln>
                        <a:solidFill>
                          <a:schemeClr val="tx2"/>
                        </a:solidFill>
                        <a:effectLst/>
                        <a:latin typeface="Arial" pitchFamily="34" charset="0"/>
                        <a:ea typeface="MS PGothic" pitchFamily="34" charset="-128"/>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256514">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Time scale for single image</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50 fs</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 &gt;1 s</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chemeClr val="tx1"/>
                          </a:solidFill>
                          <a:effectLst/>
                          <a:latin typeface="Arial" pitchFamily="34" charset="0"/>
                          <a:ea typeface="MS PGothic" pitchFamily="34" charset="-128"/>
                        </a:rPr>
                        <a:t>0.001 s</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chemeClr val="tx1"/>
                          </a:solidFill>
                          <a:effectLst/>
                          <a:latin typeface="Arial" pitchFamily="34" charset="0"/>
                          <a:ea typeface="MS PGothic" pitchFamily="34" charset="-128"/>
                        </a:rPr>
                        <a:t>10-500 fs</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50 fs</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256514">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Energy Bandwidth (∆E/E)</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chemeClr val="tx2"/>
                          </a:solidFill>
                          <a:effectLst/>
                          <a:latin typeface="Arial" pitchFamily="34" charset="0"/>
                          <a:ea typeface="MS PGothic" pitchFamily="34" charset="-128"/>
                        </a:rPr>
                        <a:t>10</a:t>
                      </a:r>
                      <a:r>
                        <a:rPr kumimoji="0" lang="en-US" sz="1200" b="1" i="0" u="none" strike="noStrike" cap="none" normalizeH="0" baseline="30000" smtClean="0">
                          <a:ln>
                            <a:noFill/>
                          </a:ln>
                          <a:solidFill>
                            <a:schemeClr val="tx2"/>
                          </a:solidFill>
                          <a:effectLst/>
                          <a:latin typeface="Arial" pitchFamily="34" charset="0"/>
                          <a:ea typeface="MS PGothic" pitchFamily="34" charset="-128"/>
                        </a:rPr>
                        <a:t>-4</a:t>
                      </a:r>
                      <a:endParaRPr kumimoji="0" lang="en-US" sz="1200" b="1" i="0" u="none" strike="noStrike" cap="none" normalizeH="0" baseline="0" smtClean="0">
                        <a:ln>
                          <a:noFill/>
                        </a:ln>
                        <a:solidFill>
                          <a:schemeClr val="tx2"/>
                        </a:solidFill>
                        <a:effectLst/>
                        <a:latin typeface="Arial" pitchFamily="34" charset="0"/>
                        <a:ea typeface="MS PGothic" pitchFamily="34" charset="-128"/>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chemeClr val="tx2"/>
                          </a:solidFill>
                          <a:effectLst/>
                          <a:latin typeface="Arial" pitchFamily="34" charset="0"/>
                          <a:ea typeface="MS PGothic" pitchFamily="34" charset="-128"/>
                        </a:rPr>
                        <a:t>10</a:t>
                      </a:r>
                      <a:r>
                        <a:rPr kumimoji="0" lang="en-US" sz="1200" b="1" i="0" u="none" strike="noStrike" cap="none" normalizeH="0" baseline="30000" smtClean="0">
                          <a:ln>
                            <a:noFill/>
                          </a:ln>
                          <a:solidFill>
                            <a:schemeClr val="tx2"/>
                          </a:solidFill>
                          <a:effectLst/>
                          <a:latin typeface="Arial" pitchFamily="34" charset="0"/>
                          <a:ea typeface="MS PGothic" pitchFamily="34" charset="-128"/>
                        </a:rPr>
                        <a:t>-4</a:t>
                      </a:r>
                      <a:endParaRPr kumimoji="0" lang="en-US" sz="1200" b="1" i="0" u="none" strike="noStrike" cap="none" normalizeH="0" baseline="0" smtClean="0">
                        <a:ln>
                          <a:noFill/>
                        </a:ln>
                        <a:solidFill>
                          <a:schemeClr val="tx2"/>
                        </a:solidFill>
                        <a:effectLst/>
                        <a:latin typeface="Arial" pitchFamily="34" charset="0"/>
                        <a:ea typeface="MS PGothic" pitchFamily="34" charset="-128"/>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chemeClr val="tx2"/>
                          </a:solidFill>
                          <a:effectLst/>
                          <a:latin typeface="Arial" pitchFamily="34" charset="0"/>
                          <a:ea typeface="MS PGothic" pitchFamily="34" charset="-128"/>
                        </a:rPr>
                        <a:t>10</a:t>
                      </a:r>
                      <a:r>
                        <a:rPr kumimoji="0" lang="en-US" sz="1200" b="1" i="0" u="none" strike="noStrike" cap="none" normalizeH="0" baseline="30000" smtClean="0">
                          <a:ln>
                            <a:noFill/>
                          </a:ln>
                          <a:solidFill>
                            <a:schemeClr val="tx2"/>
                          </a:solidFill>
                          <a:effectLst/>
                          <a:latin typeface="Arial" pitchFamily="34" charset="0"/>
                          <a:ea typeface="MS PGothic" pitchFamily="34" charset="-128"/>
                        </a:rPr>
                        <a:t>-3</a:t>
                      </a:r>
                      <a:endParaRPr kumimoji="0" lang="en-US" sz="1200" b="1" i="0" u="none" strike="noStrike" cap="none" normalizeH="0" baseline="0" smtClean="0">
                        <a:ln>
                          <a:noFill/>
                        </a:ln>
                        <a:solidFill>
                          <a:schemeClr val="tx2"/>
                        </a:solidFill>
                        <a:effectLst/>
                        <a:latin typeface="Arial" pitchFamily="34" charset="0"/>
                        <a:ea typeface="MS PGothic" pitchFamily="34" charset="-128"/>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chemeClr val="tx2"/>
                          </a:solidFill>
                          <a:effectLst/>
                          <a:latin typeface="Arial" pitchFamily="34" charset="0"/>
                          <a:ea typeface="MS PGothic" pitchFamily="34" charset="-128"/>
                        </a:rPr>
                        <a:t>10</a:t>
                      </a:r>
                      <a:r>
                        <a:rPr kumimoji="0" lang="en-US" sz="1200" b="1" i="0" u="none" strike="noStrike" cap="none" normalizeH="0" baseline="30000" smtClean="0">
                          <a:ln>
                            <a:noFill/>
                          </a:ln>
                          <a:solidFill>
                            <a:schemeClr val="tx2"/>
                          </a:solidFill>
                          <a:effectLst/>
                          <a:latin typeface="Arial" pitchFamily="34" charset="0"/>
                          <a:ea typeface="MS PGothic" pitchFamily="34" charset="-128"/>
                        </a:rPr>
                        <a:t>-4</a:t>
                      </a:r>
                      <a:endParaRPr kumimoji="0" lang="en-US" sz="1200" b="1" i="0" u="none" strike="noStrike" cap="none" normalizeH="0" baseline="0" smtClean="0">
                        <a:ln>
                          <a:noFill/>
                        </a:ln>
                        <a:solidFill>
                          <a:schemeClr val="tx2"/>
                        </a:solidFill>
                        <a:effectLst/>
                        <a:latin typeface="Arial" pitchFamily="34" charset="0"/>
                        <a:ea typeface="MS PGothic" pitchFamily="34" charset="-128"/>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chemeClr val="tx2"/>
                          </a:solidFill>
                          <a:effectLst/>
                          <a:latin typeface="Arial" pitchFamily="34" charset="0"/>
                          <a:ea typeface="MS PGothic" pitchFamily="34" charset="-128"/>
                        </a:rPr>
                        <a:t>10</a:t>
                      </a:r>
                      <a:r>
                        <a:rPr kumimoji="0" lang="en-US" sz="1200" b="1" i="0" u="none" strike="noStrike" cap="none" normalizeH="0" baseline="30000" smtClean="0">
                          <a:ln>
                            <a:noFill/>
                          </a:ln>
                          <a:solidFill>
                            <a:schemeClr val="tx2"/>
                          </a:solidFill>
                          <a:effectLst/>
                          <a:latin typeface="Arial" pitchFamily="34" charset="0"/>
                          <a:ea typeface="MS PGothic" pitchFamily="34" charset="-128"/>
                        </a:rPr>
                        <a:t>-4</a:t>
                      </a:r>
                      <a:endParaRPr kumimoji="0" lang="en-US" sz="1200" b="1" i="0" u="none" strike="noStrike" cap="none" normalizeH="0" baseline="0" smtClean="0">
                        <a:ln>
                          <a:noFill/>
                        </a:ln>
                        <a:solidFill>
                          <a:schemeClr val="tx2"/>
                        </a:solidFill>
                        <a:effectLst/>
                        <a:latin typeface="Arial" pitchFamily="34" charset="0"/>
                        <a:ea typeface="MS PGothic" pitchFamily="34" charset="-128"/>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256514">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Beam divergence</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 1 </a:t>
                      </a:r>
                      <a:r>
                        <a:rPr kumimoji="0" lang="en-US" sz="1200" b="1" i="0" u="none" strike="noStrike" cap="none" normalizeH="0" baseline="0" smtClean="0">
                          <a:ln>
                            <a:noFill/>
                          </a:ln>
                          <a:solidFill>
                            <a:srgbClr val="000000"/>
                          </a:solidFill>
                          <a:effectLst/>
                          <a:latin typeface="Symbol" pitchFamily="18" charset="2"/>
                          <a:ea typeface="MS PGothic" pitchFamily="34" charset="-128"/>
                        </a:rPr>
                        <a:t>m</a:t>
                      </a:r>
                      <a:r>
                        <a:rPr kumimoji="0" lang="en-US" sz="1200" b="1" i="0" u="none" strike="noStrike" cap="none" normalizeH="0" baseline="0" smtClean="0">
                          <a:ln>
                            <a:noFill/>
                          </a:ln>
                          <a:solidFill>
                            <a:srgbClr val="000000"/>
                          </a:solidFill>
                          <a:effectLst/>
                          <a:latin typeface="Arial" pitchFamily="34" charset="0"/>
                          <a:ea typeface="MS PGothic" pitchFamily="34" charset="-128"/>
                        </a:rPr>
                        <a:t>rad</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 1 </a:t>
                      </a:r>
                      <a:r>
                        <a:rPr kumimoji="0" lang="en-US" sz="1200" b="1" i="0" u="none" strike="noStrike" cap="none" normalizeH="0" baseline="0" smtClean="0">
                          <a:ln>
                            <a:noFill/>
                          </a:ln>
                          <a:solidFill>
                            <a:srgbClr val="000000"/>
                          </a:solidFill>
                          <a:effectLst/>
                          <a:latin typeface="Symbol" pitchFamily="18" charset="2"/>
                          <a:ea typeface="MS PGothic" pitchFamily="34" charset="-128"/>
                        </a:rPr>
                        <a:t>m</a:t>
                      </a:r>
                      <a:r>
                        <a:rPr kumimoji="0" lang="en-US" sz="1200" b="1" i="0" u="none" strike="noStrike" cap="none" normalizeH="0" baseline="0" smtClean="0">
                          <a:ln>
                            <a:noFill/>
                          </a:ln>
                          <a:solidFill>
                            <a:srgbClr val="000000"/>
                          </a:solidFill>
                          <a:effectLst/>
                          <a:latin typeface="Arial" pitchFamily="34" charset="0"/>
                          <a:ea typeface="MS PGothic" pitchFamily="34" charset="-128"/>
                        </a:rPr>
                        <a:t>rad</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&lt; 10 </a:t>
                      </a:r>
                      <a:r>
                        <a:rPr kumimoji="0" lang="en-US" sz="1200" b="1" i="0" u="none" strike="noStrike" cap="none" normalizeH="0" baseline="0" smtClean="0">
                          <a:ln>
                            <a:noFill/>
                          </a:ln>
                          <a:solidFill>
                            <a:srgbClr val="000000"/>
                          </a:solidFill>
                          <a:effectLst/>
                          <a:latin typeface="Symbol" pitchFamily="18" charset="2"/>
                          <a:ea typeface="MS PGothic" pitchFamily="34" charset="-128"/>
                        </a:rPr>
                        <a:t>m</a:t>
                      </a:r>
                      <a:r>
                        <a:rPr kumimoji="0" lang="en-US" sz="1200" b="1" i="0" u="none" strike="noStrike" cap="none" normalizeH="0" baseline="0" smtClean="0">
                          <a:ln>
                            <a:noFill/>
                          </a:ln>
                          <a:solidFill>
                            <a:srgbClr val="000000"/>
                          </a:solidFill>
                          <a:effectLst/>
                          <a:latin typeface="Arial" pitchFamily="34" charset="0"/>
                          <a:ea typeface="MS PGothic" pitchFamily="34" charset="-128"/>
                        </a:rPr>
                        <a:t>rad</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chemeClr val="tx1"/>
                          </a:solidFill>
                          <a:effectLst/>
                          <a:latin typeface="Arial" pitchFamily="34" charset="0"/>
                          <a:ea typeface="MS PGothic" pitchFamily="34" charset="-128"/>
                        </a:rPr>
                        <a:t>&lt; 10 </a:t>
                      </a:r>
                      <a:r>
                        <a:rPr kumimoji="0" lang="en-US" sz="1200" b="1" i="0" u="none" strike="noStrike" cap="none" normalizeH="0" baseline="0" smtClean="0">
                          <a:ln>
                            <a:noFill/>
                          </a:ln>
                          <a:solidFill>
                            <a:schemeClr val="tx1"/>
                          </a:solidFill>
                          <a:effectLst/>
                          <a:latin typeface="Symbol" pitchFamily="18" charset="2"/>
                          <a:ea typeface="MS PGothic" pitchFamily="34" charset="-128"/>
                        </a:rPr>
                        <a:t>m</a:t>
                      </a:r>
                      <a:r>
                        <a:rPr kumimoji="0" lang="en-US" sz="1200" b="1" i="0" u="none" strike="noStrike" cap="none" normalizeH="0" baseline="0" smtClean="0">
                          <a:ln>
                            <a:noFill/>
                          </a:ln>
                          <a:solidFill>
                            <a:schemeClr val="tx1"/>
                          </a:solidFill>
                          <a:effectLst/>
                          <a:latin typeface="Arial" pitchFamily="34" charset="0"/>
                          <a:ea typeface="MS PGothic" pitchFamily="34" charset="-128"/>
                        </a:rPr>
                        <a:t>rad</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chemeClr val="tx1"/>
                          </a:solidFill>
                          <a:effectLst/>
                          <a:latin typeface="Arial" pitchFamily="34" charset="0"/>
                          <a:ea typeface="MS PGothic" pitchFamily="34" charset="-128"/>
                        </a:rPr>
                        <a:t> 1 </a:t>
                      </a:r>
                      <a:r>
                        <a:rPr kumimoji="0" lang="en-US" sz="1200" b="1" i="0" u="none" strike="noStrike" cap="none" normalizeH="0" baseline="0" smtClean="0">
                          <a:ln>
                            <a:noFill/>
                          </a:ln>
                          <a:solidFill>
                            <a:schemeClr val="tx1"/>
                          </a:solidFill>
                          <a:effectLst/>
                          <a:latin typeface="Symbol" pitchFamily="18" charset="2"/>
                          <a:ea typeface="MS PGothic" pitchFamily="34" charset="-128"/>
                        </a:rPr>
                        <a:t>m</a:t>
                      </a:r>
                      <a:r>
                        <a:rPr kumimoji="0" lang="en-US" sz="1200" b="1" i="0" u="none" strike="noStrike" cap="none" normalizeH="0" baseline="0" smtClean="0">
                          <a:ln>
                            <a:noFill/>
                          </a:ln>
                          <a:solidFill>
                            <a:schemeClr val="tx1"/>
                          </a:solidFill>
                          <a:effectLst/>
                          <a:latin typeface="Arial" pitchFamily="34" charset="0"/>
                          <a:ea typeface="MS PGothic" pitchFamily="34" charset="-128"/>
                        </a:rPr>
                        <a:t>rad</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256514">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Trans. coherence (TC) or spatial res.</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TC</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TC</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1-100 </a:t>
                      </a:r>
                      <a:r>
                        <a:rPr kumimoji="0" lang="en-US" sz="1200" b="1" i="0" u="none" strike="noStrike" cap="none" normalizeH="0" baseline="0" smtClean="0">
                          <a:ln>
                            <a:noFill/>
                          </a:ln>
                          <a:solidFill>
                            <a:srgbClr val="000000"/>
                          </a:solidFill>
                          <a:effectLst/>
                          <a:latin typeface="Symbol" pitchFamily="18" charset="2"/>
                          <a:ea typeface="MS PGothic" pitchFamily="34" charset="-128"/>
                        </a:rPr>
                        <a:t>m</a:t>
                      </a:r>
                      <a:r>
                        <a:rPr kumimoji="0" lang="en-US" sz="1200" b="1" i="0" u="none" strike="noStrike" cap="none" normalizeH="0" baseline="0" smtClean="0">
                          <a:ln>
                            <a:noFill/>
                          </a:ln>
                          <a:solidFill>
                            <a:srgbClr val="000000"/>
                          </a:solidFill>
                          <a:effectLst/>
                          <a:latin typeface="Arial" pitchFamily="34" charset="0"/>
                          <a:ea typeface="MS PGothic" pitchFamily="34" charset="-128"/>
                        </a:rPr>
                        <a:t>m</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TC</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TC</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256514">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Single pulse # of images/duration</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100/1.5 </a:t>
                      </a:r>
                      <a:r>
                        <a:rPr kumimoji="0" lang="en-US" sz="1200" b="1" i="0" u="none" strike="noStrike" cap="none" normalizeH="0" baseline="0" smtClean="0">
                          <a:ln>
                            <a:noFill/>
                          </a:ln>
                          <a:solidFill>
                            <a:srgbClr val="000000"/>
                          </a:solidFill>
                          <a:effectLst/>
                          <a:latin typeface="Symbol" pitchFamily="18" charset="2"/>
                          <a:ea typeface="MS PGothic" pitchFamily="34" charset="-128"/>
                        </a:rPr>
                        <a:t>m</a:t>
                      </a:r>
                      <a:r>
                        <a:rPr kumimoji="0" lang="en-US" sz="1200" b="1" i="0" u="none" strike="noStrike" cap="none" normalizeH="0" baseline="0" smtClean="0">
                          <a:ln>
                            <a:noFill/>
                          </a:ln>
                          <a:solidFill>
                            <a:srgbClr val="000000"/>
                          </a:solidFill>
                          <a:effectLst/>
                          <a:latin typeface="Arial" pitchFamily="34" charset="0"/>
                          <a:ea typeface="MS PGothic" pitchFamily="34" charset="-128"/>
                        </a:rPr>
                        <a:t>s</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256514">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Multiple pulse rep. rate/duration</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120 Hz/day</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0.01 Hz/mo.</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60 Hz/secs</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1 KHz/day</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10 Hz/days</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256514">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Longitudinal coherence</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yes</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yes</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no</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yes</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chemeClr val="tx1"/>
                          </a:solidFill>
                          <a:effectLst/>
                          <a:latin typeface="Arial" pitchFamily="34" charset="0"/>
                          <a:ea typeface="MS PGothic" pitchFamily="34" charset="-128"/>
                        </a:rPr>
                        <a:t>yes</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256514">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Polarization</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linear</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linear</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no</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Linear/circular</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linear</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256514">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Tunability in energy (∆E/E/time)</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2%/pulse</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fixed</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rgbClr val="000000"/>
                          </a:solidFill>
                          <a:effectLst/>
                          <a:latin typeface="Arial" pitchFamily="34" charset="0"/>
                          <a:ea typeface="MS PGothic" pitchFamily="34" charset="-128"/>
                        </a:rPr>
                        <a:t>fixed</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chemeClr val="tx1"/>
                          </a:solidFill>
                          <a:effectLst/>
                          <a:latin typeface="Arial" pitchFamily="34" charset="0"/>
                          <a:ea typeface="MS PGothic" pitchFamily="34" charset="-128"/>
                        </a:rPr>
                        <a:t>10%/s</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300"/>
                        </a:lnSpc>
                        <a:spcBef>
                          <a:spcPct val="0"/>
                        </a:spcBef>
                        <a:spcAft>
                          <a:spcPct val="0"/>
                        </a:spcAft>
                        <a:buClr>
                          <a:srgbClr val="004080"/>
                        </a:buClr>
                        <a:buSzPct val="65000"/>
                        <a:buFontTx/>
                        <a:buNone/>
                        <a:tabLst/>
                      </a:pPr>
                      <a:r>
                        <a:rPr kumimoji="0" lang="en-US" sz="1200" b="1" i="0" u="none" strike="noStrike" cap="none" normalizeH="0" baseline="0" smtClean="0">
                          <a:ln>
                            <a:noFill/>
                          </a:ln>
                          <a:solidFill>
                            <a:schemeClr val="tx1"/>
                          </a:solidFill>
                          <a:effectLst/>
                          <a:latin typeface="Arial" pitchFamily="34" charset="0"/>
                          <a:ea typeface="MS PGothic" pitchFamily="34" charset="-128"/>
                        </a:rPr>
                        <a:t>10x/day</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Slide Number Placeholder 1"/>
          <p:cNvSpPr txBox="1">
            <a:spLocks noGrp="1"/>
          </p:cNvSpPr>
          <p:nvPr/>
        </p:nvSpPr>
        <p:spPr bwMode="auto">
          <a:xfrm>
            <a:off x="6781800" y="6248400"/>
            <a:ext cx="1993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algn="r"/>
            <a:r>
              <a:rPr lang="en-US" sz="800" i="1" dirty="0">
                <a:solidFill>
                  <a:srgbClr val="000000"/>
                </a:solidFill>
              </a:rPr>
              <a:t>Slide </a:t>
            </a:r>
            <a:fld id="{A6A54A64-D45B-4E2B-B62C-AB935BE5B102}" type="slidenum">
              <a:rPr lang="en-US" sz="800" i="1">
                <a:solidFill>
                  <a:srgbClr val="000000"/>
                </a:solidFill>
              </a:rPr>
              <a:pPr algn="r"/>
              <a:t>6</a:t>
            </a:fld>
            <a:endParaRPr lang="en-US" sz="800" i="1" dirty="0">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381000" y="533400"/>
            <a:ext cx="7772400" cy="609600"/>
          </a:xfrm>
        </p:spPr>
        <p:txBody>
          <a:bodyPr/>
          <a:lstStyle/>
          <a:p>
            <a:r>
              <a:rPr lang="en-US" dirty="0" err="1" smtClean="0"/>
              <a:t>MaRIE</a:t>
            </a:r>
            <a:r>
              <a:rPr lang="en-US" dirty="0" smtClean="0"/>
              <a:t> 1.0 XFEL requires tiny </a:t>
            </a:r>
            <a:r>
              <a:rPr lang="en-US" dirty="0" err="1" smtClean="0"/>
              <a:t>emittances</a:t>
            </a:r>
            <a:endParaRPr lang="en-US" dirty="0" smtClean="0"/>
          </a:p>
        </p:txBody>
      </p:sp>
      <p:sp>
        <p:nvSpPr>
          <p:cNvPr id="7171" name="Text Box 3"/>
          <p:cNvSpPr txBox="1">
            <a:spLocks noChangeArrowheads="1"/>
          </p:cNvSpPr>
          <p:nvPr/>
        </p:nvSpPr>
        <p:spPr bwMode="auto">
          <a:xfrm>
            <a:off x="89611" y="1066800"/>
            <a:ext cx="76993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eaLnBrk="1" hangingPunct="1"/>
            <a:endParaRPr lang="en-US" sz="2000" dirty="0"/>
          </a:p>
          <a:p>
            <a:pPr eaLnBrk="1" hangingPunct="1"/>
            <a:r>
              <a:rPr lang="en-US" sz="1600" dirty="0" err="1" smtClean="0"/>
              <a:t>Emitance</a:t>
            </a:r>
            <a:r>
              <a:rPr lang="en-US" sz="1600" dirty="0" smtClean="0"/>
              <a:t> is constrained both by beam energy and transverse coherency:</a:t>
            </a:r>
            <a:endParaRPr lang="en-US" sz="1600" dirty="0"/>
          </a:p>
        </p:txBody>
      </p:sp>
      <p:sp>
        <p:nvSpPr>
          <p:cNvPr id="7172" name="Rectangle 4"/>
          <p:cNvSpPr>
            <a:spLocks noChangeArrowheads="1"/>
          </p:cNvSpPr>
          <p:nvPr/>
        </p:nvSpPr>
        <p:spPr bwMode="auto">
          <a:xfrm>
            <a:off x="0" y="3067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7173" name="Text Box 5"/>
          <p:cNvSpPr txBox="1">
            <a:spLocks noChangeArrowheads="1"/>
          </p:cNvSpPr>
          <p:nvPr/>
        </p:nvSpPr>
        <p:spPr bwMode="auto">
          <a:xfrm>
            <a:off x="304801" y="2743199"/>
            <a:ext cx="4800600"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algn="l" eaLnBrk="1" hangingPunct="1">
              <a:spcAft>
                <a:spcPts val="600"/>
              </a:spcAft>
            </a:pPr>
            <a:r>
              <a:rPr lang="en-US" sz="1600" dirty="0"/>
              <a:t>The choice for beam energy (</a:t>
            </a:r>
            <a:r>
              <a:rPr lang="en-US" sz="1600" i="1" dirty="0">
                <a:latin typeface="Symbol" pitchFamily="18" charset="2"/>
              </a:rPr>
              <a:t>g</a:t>
            </a:r>
            <a:r>
              <a:rPr lang="en-US" sz="1600" dirty="0"/>
              <a:t>) is dominated by the beam </a:t>
            </a:r>
            <a:r>
              <a:rPr lang="en-US" sz="1600" dirty="0" err="1"/>
              <a:t>emittance</a:t>
            </a:r>
            <a:r>
              <a:rPr lang="en-US" sz="1600" dirty="0"/>
              <a:t>, not wiggler period (which can go down to 1 cm</a:t>
            </a:r>
            <a:r>
              <a:rPr lang="en-US" sz="1600" dirty="0" smtClean="0"/>
              <a:t>)</a:t>
            </a:r>
            <a:endParaRPr lang="en-US" sz="1600" dirty="0"/>
          </a:p>
          <a:p>
            <a:pPr algn="l" eaLnBrk="1" hangingPunct="1">
              <a:spcAft>
                <a:spcPts val="600"/>
              </a:spcAft>
            </a:pPr>
            <a:r>
              <a:rPr lang="en-US" sz="1600" dirty="0"/>
              <a:t>Energy diffusion limits how high the beam energy can be (~ 20 </a:t>
            </a:r>
            <a:r>
              <a:rPr lang="en-US" sz="1600" dirty="0" err="1"/>
              <a:t>GeV</a:t>
            </a:r>
            <a:r>
              <a:rPr lang="en-US" sz="1600" dirty="0"/>
              <a:t>), puts a very extreme condition on the beam </a:t>
            </a:r>
            <a:r>
              <a:rPr lang="en-US" sz="1600" dirty="0" err="1"/>
              <a:t>emittance</a:t>
            </a:r>
            <a:r>
              <a:rPr lang="en-US" sz="1600" dirty="0"/>
              <a:t> (ideally ~ </a:t>
            </a:r>
            <a:r>
              <a:rPr lang="en-US" sz="1600" b="1" dirty="0" smtClean="0">
                <a:solidFill>
                  <a:srgbClr val="FF0000"/>
                </a:solidFill>
              </a:rPr>
              <a:t>0.1 </a:t>
            </a:r>
            <a:r>
              <a:rPr lang="en-US" sz="1600" b="1" dirty="0" smtClean="0">
                <a:solidFill>
                  <a:srgbClr val="FF0000"/>
                </a:solidFill>
                <a:latin typeface="Symbol" pitchFamily="18" charset="2"/>
              </a:rPr>
              <a:t>m</a:t>
            </a:r>
            <a:r>
              <a:rPr lang="en-US" sz="1600" b="1" dirty="0" smtClean="0">
                <a:solidFill>
                  <a:srgbClr val="FF0000"/>
                </a:solidFill>
              </a:rPr>
              <a:t>m</a:t>
            </a:r>
            <a:r>
              <a:rPr lang="en-US" sz="1600" dirty="0" smtClean="0"/>
              <a:t> at 12 </a:t>
            </a:r>
            <a:r>
              <a:rPr lang="en-US" sz="1600" dirty="0" err="1" smtClean="0"/>
              <a:t>GeV</a:t>
            </a:r>
            <a:r>
              <a:rPr lang="en-US" sz="1800" dirty="0" smtClean="0"/>
              <a:t>)</a:t>
            </a:r>
            <a:endParaRPr lang="en-US" sz="1800" dirty="0"/>
          </a:p>
        </p:txBody>
      </p:sp>
      <p:graphicFrame>
        <p:nvGraphicFramePr>
          <p:cNvPr id="7174" name="Object 6"/>
          <p:cNvGraphicFramePr>
            <a:graphicFrameLocks noGrp="1" noChangeAspect="1"/>
          </p:cNvGraphicFramePr>
          <p:nvPr>
            <p:ph idx="4294967295"/>
            <p:extLst>
              <p:ext uri="{D42A27DB-BD31-4B8C-83A1-F6EECF244321}">
                <p14:modId xmlns:p14="http://schemas.microsoft.com/office/powerpoint/2010/main" val="1694953127"/>
              </p:ext>
            </p:extLst>
          </p:nvPr>
        </p:nvGraphicFramePr>
        <p:xfrm>
          <a:off x="685800" y="1944759"/>
          <a:ext cx="3987800" cy="723900"/>
        </p:xfrm>
        <a:graphic>
          <a:graphicData uri="http://schemas.openxmlformats.org/presentationml/2006/ole">
            <mc:AlternateContent xmlns:mc="http://schemas.openxmlformats.org/markup-compatibility/2006">
              <mc:Choice xmlns:v="urn:schemas-microsoft-com:vml" Requires="v">
                <p:oleObj spid="_x0000_s1280" name="Equation" r:id="rId4" imgW="3987800" imgH="723900" progId="Equation.3">
                  <p:embed/>
                </p:oleObj>
              </mc:Choice>
              <mc:Fallback>
                <p:oleObj name="Equation" r:id="rId4" imgW="3987800" imgH="723900" progId="Equation.3">
                  <p:embed/>
                  <p:pic>
                    <p:nvPicPr>
                      <p:cNvPr id="0" name="Picture 18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944759"/>
                        <a:ext cx="39878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5" name="Object 12"/>
          <p:cNvGraphicFramePr>
            <a:graphicFrameLocks noChangeAspect="1"/>
          </p:cNvGraphicFramePr>
          <p:nvPr>
            <p:extLst>
              <p:ext uri="{D42A27DB-BD31-4B8C-83A1-F6EECF244321}">
                <p14:modId xmlns:p14="http://schemas.microsoft.com/office/powerpoint/2010/main" val="1554122927"/>
              </p:ext>
            </p:extLst>
          </p:nvPr>
        </p:nvGraphicFramePr>
        <p:xfrm>
          <a:off x="609600" y="4892486"/>
          <a:ext cx="3048000" cy="822325"/>
        </p:xfrm>
        <a:graphic>
          <a:graphicData uri="http://schemas.openxmlformats.org/presentationml/2006/ole">
            <mc:AlternateContent xmlns:mc="http://schemas.openxmlformats.org/markup-compatibility/2006">
              <mc:Choice xmlns:v="urn:schemas-microsoft-com:vml" Requires="v">
                <p:oleObj spid="_x0000_s1281" name="Equation" r:id="rId6" imgW="1739900" imgH="469900" progId="">
                  <p:embed/>
                </p:oleObj>
              </mc:Choice>
              <mc:Fallback>
                <p:oleObj name="Equation" r:id="rId6" imgW="1739900" imgH="469900" progId="">
                  <p:embed/>
                  <p:pic>
                    <p:nvPicPr>
                      <p:cNvPr id="0" name="Picture 18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4892486"/>
                        <a:ext cx="3048000" cy="822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Picture 2" descr="geloni transverse coherenc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66791" y="2209800"/>
            <a:ext cx="3971629"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p:cNvGraphicFramePr>
            <a:graphicFrameLocks noChangeAspect="1"/>
          </p:cNvGraphicFramePr>
          <p:nvPr>
            <p:extLst>
              <p:ext uri="{D42A27DB-BD31-4B8C-83A1-F6EECF244321}">
                <p14:modId xmlns:p14="http://schemas.microsoft.com/office/powerpoint/2010/main" val="752859392"/>
              </p:ext>
            </p:extLst>
          </p:nvPr>
        </p:nvGraphicFramePr>
        <p:xfrm>
          <a:off x="5629275" y="1838325"/>
          <a:ext cx="2279650" cy="481013"/>
        </p:xfrm>
        <a:graphic>
          <a:graphicData uri="http://schemas.openxmlformats.org/presentationml/2006/ole">
            <mc:AlternateContent xmlns:mc="http://schemas.openxmlformats.org/markup-compatibility/2006">
              <mc:Choice xmlns:v="urn:schemas-microsoft-com:vml" Requires="v">
                <p:oleObj spid="_x0000_s1282" name="Equation" r:id="rId9" imgW="1282680" imgH="266400" progId="Equation.3">
                  <p:embed/>
                </p:oleObj>
              </mc:Choice>
              <mc:Fallback>
                <p:oleObj name="Equation" r:id="rId9" imgW="1282680" imgH="266400" progId="Equation.3">
                  <p:embed/>
                  <p:pic>
                    <p:nvPicPr>
                      <p:cNvPr id="0" name="Object 2"/>
                      <p:cNvPicPr>
                        <a:picLocks noChangeAspect="1" noChangeArrowheads="1"/>
                      </p:cNvPicPr>
                      <p:nvPr/>
                    </p:nvPicPr>
                    <p:blipFill>
                      <a:blip r:embed="rId10"/>
                      <a:srcRect/>
                      <a:stretch>
                        <a:fillRect/>
                      </a:stretch>
                    </p:blipFill>
                    <p:spPr bwMode="auto">
                      <a:xfrm>
                        <a:off x="5629275" y="1838325"/>
                        <a:ext cx="227965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Line 68"/>
          <p:cNvSpPr>
            <a:spLocks noChangeShapeType="1"/>
          </p:cNvSpPr>
          <p:nvPr/>
        </p:nvSpPr>
        <p:spPr bwMode="auto">
          <a:xfrm>
            <a:off x="5943600" y="2224585"/>
            <a:ext cx="457200" cy="51861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Text Box 3"/>
          <p:cNvSpPr txBox="1">
            <a:spLocks noChangeArrowheads="1"/>
          </p:cNvSpPr>
          <p:nvPr/>
        </p:nvSpPr>
        <p:spPr bwMode="auto">
          <a:xfrm>
            <a:off x="5066791" y="4892485"/>
            <a:ext cx="376463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algn="l" eaLnBrk="1" hangingPunct="1"/>
            <a:r>
              <a:rPr lang="en-US" sz="1600" dirty="0"/>
              <a:t>An </a:t>
            </a:r>
            <a:r>
              <a:rPr lang="en-US" sz="1600" dirty="0" err="1"/>
              <a:t>emittance</a:t>
            </a:r>
            <a:r>
              <a:rPr lang="en-US" sz="1600" dirty="0"/>
              <a:t> of </a:t>
            </a:r>
            <a:r>
              <a:rPr lang="en-US" sz="1600" b="1" dirty="0" smtClean="0">
                <a:solidFill>
                  <a:srgbClr val="FF0000"/>
                </a:solidFill>
              </a:rPr>
              <a:t>0.1 </a:t>
            </a:r>
            <a:r>
              <a:rPr lang="en-US" sz="1600" b="1" dirty="0">
                <a:solidFill>
                  <a:srgbClr val="FF0000"/>
                </a:solidFill>
                <a:latin typeface="Symbol" pitchFamily="18" charset="2"/>
              </a:rPr>
              <a:t>m</a:t>
            </a:r>
            <a:r>
              <a:rPr lang="en-US" sz="1600" b="1" dirty="0">
                <a:solidFill>
                  <a:srgbClr val="FF0000"/>
                </a:solidFill>
              </a:rPr>
              <a:t>m </a:t>
            </a:r>
            <a:r>
              <a:rPr lang="en-US" sz="1600" dirty="0"/>
              <a:t>is an </a:t>
            </a:r>
            <a:r>
              <a:rPr lang="en-US" sz="1600" dirty="0" err="1"/>
              <a:t>emittance</a:t>
            </a:r>
            <a:r>
              <a:rPr lang="en-US" sz="1600" dirty="0"/>
              <a:t> ratio of about 1 for the figure above (at </a:t>
            </a:r>
            <a:r>
              <a:rPr lang="en-US" sz="1600" dirty="0" smtClean="0"/>
              <a:t>12 </a:t>
            </a:r>
            <a:r>
              <a:rPr lang="en-US" sz="1600" dirty="0" err="1"/>
              <a:t>GeV</a:t>
            </a:r>
            <a:r>
              <a:rPr lang="en-US" sz="1600" dirty="0"/>
              <a:t>). </a:t>
            </a:r>
            <a:r>
              <a:rPr lang="en-US" sz="1600" dirty="0" err="1" smtClean="0"/>
              <a:t>MaRIE</a:t>
            </a:r>
            <a:r>
              <a:rPr lang="en-US" sz="1600" dirty="0" smtClean="0"/>
              <a:t> 1.0 </a:t>
            </a:r>
            <a:r>
              <a:rPr lang="en-US" sz="1600" dirty="0"/>
              <a:t>XFEL baseline </a:t>
            </a:r>
            <a:r>
              <a:rPr lang="en-US" sz="1600" dirty="0" err="1"/>
              <a:t>emittance</a:t>
            </a:r>
            <a:r>
              <a:rPr lang="en-US" sz="1600" dirty="0"/>
              <a:t> (</a:t>
            </a:r>
            <a:r>
              <a:rPr lang="en-US" sz="1600" dirty="0" smtClean="0"/>
              <a:t>0.2 </a:t>
            </a:r>
            <a:r>
              <a:rPr lang="en-US" sz="1600" dirty="0">
                <a:latin typeface="Symbol" pitchFamily="18" charset="2"/>
              </a:rPr>
              <a:t>m</a:t>
            </a:r>
            <a:r>
              <a:rPr lang="en-US" sz="1600" dirty="0"/>
              <a:t>m) leads to a transverse coherency of about 0.8.</a:t>
            </a:r>
          </a:p>
        </p:txBody>
      </p:sp>
      <p:sp>
        <p:nvSpPr>
          <p:cNvPr id="15" name="Slide Number Placeholder 1"/>
          <p:cNvSpPr txBox="1">
            <a:spLocks noGrp="1"/>
          </p:cNvSpPr>
          <p:nvPr/>
        </p:nvSpPr>
        <p:spPr bwMode="auto">
          <a:xfrm>
            <a:off x="6781800" y="6248400"/>
            <a:ext cx="1993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algn="r"/>
            <a:r>
              <a:rPr lang="en-US" sz="800" i="1" dirty="0">
                <a:solidFill>
                  <a:srgbClr val="000000"/>
                </a:solidFill>
              </a:rPr>
              <a:t>Slide </a:t>
            </a:r>
            <a:fld id="{A6A54A64-D45B-4E2B-B62C-AB935BE5B102}" type="slidenum">
              <a:rPr lang="en-US" sz="800" i="1">
                <a:solidFill>
                  <a:srgbClr val="000000"/>
                </a:solidFill>
              </a:rPr>
              <a:pPr algn="r"/>
              <a:t>7</a:t>
            </a:fld>
            <a:endParaRPr lang="en-US" sz="800" i="1" dirty="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
          <p:cNvSpPr txBox="1">
            <a:spLocks noGrp="1" noChangeArrowheads="1"/>
          </p:cNvSpPr>
          <p:nvPr/>
        </p:nvSpPr>
        <p:spPr bwMode="auto">
          <a:xfrm>
            <a:off x="6781800" y="6218238"/>
            <a:ext cx="1993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algn="r"/>
            <a:r>
              <a:rPr lang="en-US" sz="800" i="1">
                <a:solidFill>
                  <a:srgbClr val="000000"/>
                </a:solidFill>
              </a:rPr>
              <a:t>Slide </a:t>
            </a:r>
            <a:fld id="{533AD0B1-95A4-410A-B311-44986D8B0EFC}" type="slidenum">
              <a:rPr lang="en-US" sz="800" i="1">
                <a:solidFill>
                  <a:srgbClr val="000000"/>
                </a:solidFill>
              </a:rPr>
              <a:pPr algn="r"/>
              <a:t>8</a:t>
            </a:fld>
            <a:endParaRPr lang="en-US" sz="800" i="1">
              <a:solidFill>
                <a:srgbClr val="000000"/>
              </a:solidFill>
            </a:endParaRPr>
          </a:p>
        </p:txBody>
      </p:sp>
      <p:sp>
        <p:nvSpPr>
          <p:cNvPr id="12291" name="Title 1"/>
          <p:cNvSpPr>
            <a:spLocks noGrp="1"/>
          </p:cNvSpPr>
          <p:nvPr>
            <p:ph type="title" idx="4294967295"/>
          </p:nvPr>
        </p:nvSpPr>
        <p:spPr>
          <a:xfrm>
            <a:off x="381000" y="381000"/>
            <a:ext cx="8343900" cy="838200"/>
          </a:xfrm>
        </p:spPr>
        <p:txBody>
          <a:bodyPr/>
          <a:lstStyle/>
          <a:p>
            <a:r>
              <a:rPr lang="en-US" dirty="0" smtClean="0"/>
              <a:t>The baseline </a:t>
            </a:r>
            <a:r>
              <a:rPr lang="en-US" dirty="0" err="1" smtClean="0"/>
              <a:t>MaRIE</a:t>
            </a:r>
            <a:r>
              <a:rPr lang="en-US" dirty="0" smtClean="0"/>
              <a:t> </a:t>
            </a:r>
            <a:r>
              <a:rPr lang="en-US" dirty="0"/>
              <a:t> </a:t>
            </a:r>
            <a:r>
              <a:rPr lang="en-US" dirty="0" smtClean="0"/>
              <a:t>1.0 XFEL is an aggressive extrapolation of LCLS parameters – the bolded parameters are advanced targets</a:t>
            </a:r>
          </a:p>
        </p:txBody>
      </p:sp>
      <p:graphicFrame>
        <p:nvGraphicFramePr>
          <p:cNvPr id="222302" name="Group 94"/>
          <p:cNvGraphicFramePr>
            <a:graphicFrameLocks noGrp="1"/>
          </p:cNvGraphicFramePr>
          <p:nvPr>
            <p:ph sz="half" idx="4294967295"/>
            <p:extLst>
              <p:ext uri="{D42A27DB-BD31-4B8C-83A1-F6EECF244321}">
                <p14:modId xmlns:p14="http://schemas.microsoft.com/office/powerpoint/2010/main" val="1649576944"/>
              </p:ext>
            </p:extLst>
          </p:nvPr>
        </p:nvGraphicFramePr>
        <p:xfrm>
          <a:off x="249238" y="1377950"/>
          <a:ext cx="8686800" cy="4389440"/>
        </p:xfrm>
        <a:graphic>
          <a:graphicData uri="http://schemas.openxmlformats.org/drawingml/2006/table">
            <a:tbl>
              <a:tblPr/>
              <a:tblGrid>
                <a:gridCol w="2997200"/>
                <a:gridCol w="1346200"/>
                <a:gridCol w="2171700"/>
                <a:gridCol w="2171700"/>
              </a:tblGrid>
              <a:tr h="274340">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9105" marR="49105" marT="0" marB="0" horzOverflow="overflow">
                    <a:lnL w="28575"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UNIT</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49105" marR="49105" marT="0" marB="0" horzOverflow="overflow">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LCLS</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49105" marR="49105" marT="0" marB="0" horzOverflow="overflow">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MARIE 1.0 baseline</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9105" marR="49105" marT="0" marB="0" horzOverflow="overflow">
                    <a:lnL w="12700"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r>
              <a:tr h="274340">
                <a:tc>
                  <a:txBody>
                    <a:bodyPr/>
                    <a:lstStyle/>
                    <a:p>
                      <a:pPr marL="0" marR="0" lvl="0" indent="0" algn="l"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Wavelength</a:t>
                      </a:r>
                    </a:p>
                  </a:txBody>
                  <a:tcPr marL="49105" marR="49105" marT="0" marB="0" horzOverflow="overflow">
                    <a:lnL w="28575"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Å</a:t>
                      </a:r>
                    </a:p>
                  </a:txBody>
                  <a:tcPr marL="49105" marR="49105" marT="0" marB="0" horzOverflow="overflow">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1.5</a:t>
                      </a:r>
                    </a:p>
                  </a:txBody>
                  <a:tcPr marL="49105" marR="49105" marT="0" marB="0" horzOverflow="overflow">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0.293</a:t>
                      </a:r>
                    </a:p>
                  </a:txBody>
                  <a:tcPr marL="49105" marR="49105" marT="0" marB="0" horzOverflow="overflow">
                    <a:lnL w="12700"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r>
              <a:tr h="274340">
                <a:tc>
                  <a:txBody>
                    <a:bodyPr/>
                    <a:lstStyle/>
                    <a:p>
                      <a:pPr marL="0" marR="0" lvl="0" indent="0" algn="l"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Beam energy</a:t>
                      </a:r>
                    </a:p>
                  </a:txBody>
                  <a:tcPr marL="49105" marR="49105" marT="0" marB="0" horzOverflow="overflow">
                    <a:lnL w="28575"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GeV</a:t>
                      </a:r>
                    </a:p>
                  </a:txBody>
                  <a:tcPr marL="49105" marR="49105" marT="0" marB="0" horzOverflow="overflow">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14.35</a:t>
                      </a:r>
                    </a:p>
                  </a:txBody>
                  <a:tcPr marL="49105" marR="49105" marT="0" marB="0" horzOverflow="overflow">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12.0</a:t>
                      </a:r>
                    </a:p>
                  </a:txBody>
                  <a:tcPr marL="49105" marR="49105" marT="0" marB="0" horzOverflow="overflow">
                    <a:lnL w="12700"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r>
              <a:tr h="274340">
                <a:tc>
                  <a:txBody>
                    <a:bodyPr/>
                    <a:lstStyle/>
                    <a:p>
                      <a:pPr marL="0" marR="0" lvl="0" indent="0" algn="l"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smtClean="0">
                          <a:ln>
                            <a:noFill/>
                          </a:ln>
                          <a:solidFill>
                            <a:schemeClr val="tx2"/>
                          </a:solidFill>
                          <a:effectLst/>
                          <a:latin typeface="Times New Roman" pitchFamily="18" charset="0"/>
                          <a:cs typeface="Times New Roman" pitchFamily="18" charset="0"/>
                        </a:rPr>
                        <a:t>Bunch charge</a:t>
                      </a:r>
                    </a:p>
                  </a:txBody>
                  <a:tcPr marL="49105" marR="49105" marT="0" marB="0" horzOverflow="overflow">
                    <a:lnL w="28575"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smtClean="0">
                          <a:ln>
                            <a:noFill/>
                          </a:ln>
                          <a:solidFill>
                            <a:schemeClr val="tx2"/>
                          </a:solidFill>
                          <a:effectLst/>
                          <a:latin typeface="Times New Roman" pitchFamily="18" charset="0"/>
                          <a:cs typeface="Times New Roman" pitchFamily="18" charset="0"/>
                        </a:rPr>
                        <a:t>pC</a:t>
                      </a:r>
                    </a:p>
                  </a:txBody>
                  <a:tcPr marL="49105" marR="49105" marT="0" marB="0" horzOverflow="overflow">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smtClean="0">
                          <a:ln>
                            <a:noFill/>
                          </a:ln>
                          <a:solidFill>
                            <a:schemeClr val="tx2"/>
                          </a:solidFill>
                          <a:effectLst/>
                          <a:latin typeface="Times New Roman" pitchFamily="18" charset="0"/>
                          <a:cs typeface="Times New Roman" pitchFamily="18" charset="0"/>
                        </a:rPr>
                        <a:t>250*</a:t>
                      </a:r>
                    </a:p>
                  </a:txBody>
                  <a:tcPr marL="49105" marR="49105" marT="0" marB="0" horzOverflow="overflow">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dirty="0" smtClean="0">
                          <a:ln>
                            <a:noFill/>
                          </a:ln>
                          <a:solidFill>
                            <a:schemeClr val="tx2"/>
                          </a:solidFill>
                          <a:effectLst/>
                          <a:latin typeface="Times New Roman" pitchFamily="18" charset="0"/>
                          <a:cs typeface="Times New Roman" pitchFamily="18" charset="0"/>
                        </a:rPr>
                        <a:t>             100    (</a:t>
                      </a:r>
                      <a:r>
                        <a:rPr kumimoji="0" lang="en-US" sz="1800" b="1" i="0" u="none" strike="noStrike" cap="none" normalizeH="0" baseline="0" dirty="0" smtClean="0">
                          <a:ln>
                            <a:noFill/>
                          </a:ln>
                          <a:solidFill>
                            <a:schemeClr val="tx2"/>
                          </a:solidFill>
                          <a:effectLst/>
                          <a:latin typeface="Times New Roman" pitchFamily="18" charset="0"/>
                          <a:cs typeface="Times New Roman" pitchFamily="18" charset="0"/>
                        </a:rPr>
                        <a:t>250</a:t>
                      </a:r>
                      <a:r>
                        <a:rPr kumimoji="0" lang="en-US" sz="1800" b="0" i="0" u="none" strike="noStrike" cap="none" normalizeH="0" baseline="0" dirty="0" smtClean="0">
                          <a:ln>
                            <a:noFill/>
                          </a:ln>
                          <a:solidFill>
                            <a:schemeClr val="tx2"/>
                          </a:solidFill>
                          <a:effectLst/>
                          <a:latin typeface="Times New Roman" pitchFamily="18" charset="0"/>
                          <a:cs typeface="Times New Roman" pitchFamily="18" charset="0"/>
                        </a:rPr>
                        <a:t>)</a:t>
                      </a:r>
                    </a:p>
                  </a:txBody>
                  <a:tcPr marL="49105" marR="49105" marT="0" marB="0" horzOverflow="overflow">
                    <a:lnL w="12700"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r>
              <a:tr h="274340">
                <a:tc>
                  <a:txBody>
                    <a:bodyPr/>
                    <a:lstStyle/>
                    <a:p>
                      <a:pPr marL="0" marR="0" lvl="0" indent="0" algn="l"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Pulse length (FWHM)</a:t>
                      </a:r>
                    </a:p>
                  </a:txBody>
                  <a:tcPr marL="49105" marR="49105" marT="0" marB="0" horzOverflow="overflow">
                    <a:lnL w="28575"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fs</a:t>
                      </a:r>
                    </a:p>
                  </a:txBody>
                  <a:tcPr marL="49105" marR="49105" marT="0" marB="0" horzOverflow="overflow">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80*</a:t>
                      </a:r>
                    </a:p>
                  </a:txBody>
                  <a:tcPr marL="49105" marR="49105" marT="0" marB="0" horzOverflow="overflow">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30     (</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75</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49105" marR="49105" marT="0" marB="0" horzOverflow="overflow">
                    <a:lnL w="12700"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r>
              <a:tr h="274340">
                <a:tc>
                  <a:txBody>
                    <a:bodyPr/>
                    <a:lstStyle/>
                    <a:p>
                      <a:pPr marL="0" marR="0" lvl="0" indent="0" algn="l"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Peak current</a:t>
                      </a:r>
                    </a:p>
                  </a:txBody>
                  <a:tcPr marL="49105" marR="49105" marT="0" marB="0" horzOverflow="overflow">
                    <a:lnL w="28575"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kA</a:t>
                      </a:r>
                    </a:p>
                  </a:txBody>
                  <a:tcPr marL="49105" marR="49105" marT="0" marB="0" horzOverflow="overflow">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3.0*</a:t>
                      </a:r>
                    </a:p>
                  </a:txBody>
                  <a:tcPr marL="49105" marR="49105" marT="0" marB="0" horzOverflow="overflow">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3.4</a:t>
                      </a:r>
                    </a:p>
                  </a:txBody>
                  <a:tcPr marL="49105" marR="49105" marT="0" marB="0" horzOverflow="overflow">
                    <a:lnL w="12700"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r>
              <a:tr h="274340">
                <a:tc>
                  <a:txBody>
                    <a:bodyPr/>
                    <a:lstStyle/>
                    <a:p>
                      <a:pPr marL="0" marR="0" lvl="0" indent="0" algn="l"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smtClean="0">
                          <a:ln>
                            <a:noFill/>
                          </a:ln>
                          <a:solidFill>
                            <a:schemeClr val="tx2"/>
                          </a:solidFill>
                          <a:effectLst/>
                          <a:latin typeface="Times New Roman" pitchFamily="18" charset="0"/>
                          <a:cs typeface="Times New Roman" pitchFamily="18" charset="0"/>
                        </a:rPr>
                        <a:t>Normalized rms emittance</a:t>
                      </a:r>
                    </a:p>
                  </a:txBody>
                  <a:tcPr marL="49105" marR="49105" marT="0" marB="0" horzOverflow="overflow">
                    <a:lnL w="28575"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smtClean="0">
                          <a:ln>
                            <a:noFill/>
                          </a:ln>
                          <a:solidFill>
                            <a:schemeClr val="tx2"/>
                          </a:solidFill>
                          <a:effectLst/>
                          <a:latin typeface="Times New Roman" pitchFamily="18" charset="0"/>
                          <a:cs typeface="Times New Roman" pitchFamily="18" charset="0"/>
                        </a:rPr>
                        <a:t>mm-mrad</a:t>
                      </a:r>
                    </a:p>
                  </a:txBody>
                  <a:tcPr marL="49105" marR="49105" marT="0" marB="0" horzOverflow="overflow">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smtClean="0">
                          <a:ln>
                            <a:noFill/>
                          </a:ln>
                          <a:solidFill>
                            <a:schemeClr val="tx2"/>
                          </a:solidFill>
                          <a:effectLst/>
                          <a:latin typeface="Times New Roman" pitchFamily="18" charset="0"/>
                          <a:cs typeface="Times New Roman" pitchFamily="18" charset="0"/>
                        </a:rPr>
                        <a:t>0.3-0.4</a:t>
                      </a:r>
                    </a:p>
                  </a:txBody>
                  <a:tcPr marL="49105" marR="49105" marT="0" marB="0" horzOverflow="overflow">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dirty="0" smtClean="0">
                          <a:ln>
                            <a:noFill/>
                          </a:ln>
                          <a:solidFill>
                            <a:schemeClr val="tx2"/>
                          </a:solidFill>
                          <a:effectLst/>
                          <a:latin typeface="Times New Roman" pitchFamily="18" charset="0"/>
                          <a:cs typeface="Times New Roman" pitchFamily="18" charset="0"/>
                        </a:rPr>
                        <a:t>             0.2    (</a:t>
                      </a:r>
                      <a:r>
                        <a:rPr kumimoji="0" lang="en-US" sz="1800" b="1" i="0" u="none" strike="noStrike" cap="none" normalizeH="0" baseline="0" dirty="0" smtClean="0">
                          <a:ln>
                            <a:noFill/>
                          </a:ln>
                          <a:solidFill>
                            <a:schemeClr val="tx2"/>
                          </a:solidFill>
                          <a:effectLst/>
                          <a:latin typeface="Times New Roman" pitchFamily="18" charset="0"/>
                          <a:cs typeface="Times New Roman" pitchFamily="18" charset="0"/>
                        </a:rPr>
                        <a:t>0.1</a:t>
                      </a:r>
                      <a:r>
                        <a:rPr kumimoji="0" lang="en-US" sz="1800" b="0" i="0" u="none" strike="noStrike" cap="none" normalizeH="0" baseline="0" dirty="0" smtClean="0">
                          <a:ln>
                            <a:noFill/>
                          </a:ln>
                          <a:solidFill>
                            <a:schemeClr val="tx2"/>
                          </a:solidFill>
                          <a:effectLst/>
                          <a:latin typeface="Times New Roman" pitchFamily="18" charset="0"/>
                          <a:cs typeface="Times New Roman" pitchFamily="18" charset="0"/>
                        </a:rPr>
                        <a:t>)   </a:t>
                      </a:r>
                    </a:p>
                  </a:txBody>
                  <a:tcPr marL="49105" marR="49105" marT="0" marB="0" horzOverflow="overflow">
                    <a:lnL w="12700"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r>
              <a:tr h="274340">
                <a:tc>
                  <a:txBody>
                    <a:bodyPr/>
                    <a:lstStyle/>
                    <a:p>
                      <a:pPr marL="0" marR="0" lvl="0" indent="0" algn="l"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smtClean="0">
                          <a:ln>
                            <a:noFill/>
                          </a:ln>
                          <a:solidFill>
                            <a:schemeClr val="tx2"/>
                          </a:solidFill>
                          <a:effectLst/>
                          <a:latin typeface="Times New Roman" pitchFamily="18" charset="0"/>
                          <a:cs typeface="Times New Roman" pitchFamily="18" charset="0"/>
                        </a:rPr>
                        <a:t>Energy spread</a:t>
                      </a:r>
                    </a:p>
                  </a:txBody>
                  <a:tcPr marL="49105" marR="49105" marT="0" marB="0" horzOverflow="overflow">
                    <a:lnL w="28575"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smtClean="0">
                          <a:ln>
                            <a:noFill/>
                          </a:ln>
                          <a:solidFill>
                            <a:schemeClr val="tx2"/>
                          </a:solidFill>
                          <a:effectLst/>
                          <a:latin typeface="Times New Roman" pitchFamily="18" charset="0"/>
                          <a:cs typeface="Times New Roman" pitchFamily="18" charset="0"/>
                        </a:rPr>
                        <a:t>%</a:t>
                      </a:r>
                    </a:p>
                  </a:txBody>
                  <a:tcPr marL="49105" marR="49105" marT="0" marB="0" horzOverflow="overflow">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smtClean="0">
                          <a:ln>
                            <a:noFill/>
                          </a:ln>
                          <a:solidFill>
                            <a:schemeClr val="tx2"/>
                          </a:solidFill>
                          <a:effectLst/>
                          <a:latin typeface="Times New Roman" pitchFamily="18" charset="0"/>
                          <a:cs typeface="Times New Roman" pitchFamily="18" charset="0"/>
                        </a:rPr>
                        <a:t>0.01</a:t>
                      </a:r>
                    </a:p>
                  </a:txBody>
                  <a:tcPr marL="49105" marR="49105" marT="0" marB="0" horzOverflow="overflow">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dirty="0" smtClean="0">
                          <a:ln>
                            <a:noFill/>
                          </a:ln>
                          <a:solidFill>
                            <a:schemeClr val="tx2"/>
                          </a:solidFill>
                          <a:effectLst/>
                          <a:latin typeface="Times New Roman" pitchFamily="18" charset="0"/>
                          <a:cs typeface="Times New Roman" pitchFamily="18" charset="0"/>
                        </a:rPr>
                        <a:t>0.01</a:t>
                      </a:r>
                    </a:p>
                  </a:txBody>
                  <a:tcPr marL="49105" marR="49105" marT="0" marB="0" horzOverflow="overflow">
                    <a:lnL w="12700"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r>
              <a:tr h="274340">
                <a:tc>
                  <a:txBody>
                    <a:bodyPr/>
                    <a:lstStyle/>
                    <a:p>
                      <a:pPr marL="0" marR="0" lvl="0" indent="0" algn="l"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Undulator period</a:t>
                      </a:r>
                    </a:p>
                  </a:txBody>
                  <a:tcPr marL="49105" marR="49105" marT="0" marB="0" horzOverflow="overflow">
                    <a:lnL w="28575"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cm</a:t>
                      </a:r>
                    </a:p>
                  </a:txBody>
                  <a:tcPr marL="49105" marR="49105" marT="0" marB="0" horzOverflow="overflow">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a:t>
                      </a:r>
                    </a:p>
                  </a:txBody>
                  <a:tcPr marL="49105" marR="49105" marT="0" marB="0" horzOverflow="overflow">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1.86</a:t>
                      </a:r>
                    </a:p>
                  </a:txBody>
                  <a:tcPr marL="49105" marR="49105" marT="0" marB="0" horzOverflow="overflow">
                    <a:lnL w="12700"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r>
              <a:tr h="274340">
                <a:tc>
                  <a:txBody>
                    <a:bodyPr/>
                    <a:lstStyle/>
                    <a:p>
                      <a:pPr marL="0" marR="0" lvl="0" indent="0" algn="l"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Peak magnetic field</a:t>
                      </a:r>
                    </a:p>
                  </a:txBody>
                  <a:tcPr marL="49105" marR="49105" marT="0" marB="0" horzOverflow="overflow">
                    <a:lnL w="28575"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T</a:t>
                      </a:r>
                    </a:p>
                  </a:txBody>
                  <a:tcPr marL="49105" marR="49105" marT="0" marB="0" horzOverflow="overflow">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1.25</a:t>
                      </a:r>
                    </a:p>
                  </a:txBody>
                  <a:tcPr marL="49105" marR="49105" marT="0" marB="0" horzOverflow="overflow">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0.70</a:t>
                      </a:r>
                    </a:p>
                  </a:txBody>
                  <a:tcPr marL="49105" marR="49105" marT="0" marB="0" horzOverflow="overflow">
                    <a:lnL w="12700"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r>
              <a:tr h="274340">
                <a:tc>
                  <a:txBody>
                    <a:bodyPr/>
                    <a:lstStyle/>
                    <a:p>
                      <a:pPr marL="0" marR="0" lvl="0" indent="0" algn="l"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Undulator parameter, </a:t>
                      </a:r>
                      <a:r>
                        <a:rPr kumimoji="0" lang="en-US" sz="1800" b="0" i="1" u="none" strike="noStrike" cap="none" normalizeH="0" baseline="0" smtClean="0">
                          <a:ln>
                            <a:noFill/>
                          </a:ln>
                          <a:solidFill>
                            <a:schemeClr val="tx1"/>
                          </a:solidFill>
                          <a:effectLst/>
                          <a:latin typeface="Times New Roman" pitchFamily="18" charset="0"/>
                          <a:cs typeface="Times New Roman" pitchFamily="18" charset="0"/>
                        </a:rPr>
                        <a:t>a</a:t>
                      </a:r>
                      <a:r>
                        <a:rPr kumimoji="0" lang="en-US" sz="1800" b="0" i="0" u="none" strike="noStrike" cap="none" normalizeH="0" baseline="-25000" smtClean="0">
                          <a:ln>
                            <a:noFill/>
                          </a:ln>
                          <a:solidFill>
                            <a:schemeClr val="tx1"/>
                          </a:solidFill>
                          <a:effectLst/>
                          <a:latin typeface="Times New Roman" pitchFamily="18" charset="0"/>
                          <a:cs typeface="Times New Roman" pitchFamily="18" charset="0"/>
                        </a:rPr>
                        <a:t>w</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49105" marR="49105" marT="0" marB="0" horzOverflow="overflow">
                    <a:lnL w="28575"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49105" marR="49105" marT="0" marB="0" horzOverflow="overflow">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2.48</a:t>
                      </a:r>
                    </a:p>
                  </a:txBody>
                  <a:tcPr marL="49105" marR="49105" marT="0" marB="0" horzOverflow="overflow">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0.86</a:t>
                      </a:r>
                    </a:p>
                  </a:txBody>
                  <a:tcPr marL="49105" marR="49105" marT="0" marB="0" horzOverflow="overflow">
                    <a:lnL w="12700"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r>
              <a:tr h="274340">
                <a:tc>
                  <a:txBody>
                    <a:bodyPr/>
                    <a:lstStyle/>
                    <a:p>
                      <a:pPr marL="0" marR="0" lvl="0" indent="0" algn="l"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Gain length, 1D (3D)</a:t>
                      </a:r>
                    </a:p>
                  </a:txBody>
                  <a:tcPr marL="49105" marR="49105" marT="0" marB="0" horzOverflow="overflow">
                    <a:lnL w="28575"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m</a:t>
                      </a:r>
                    </a:p>
                  </a:txBody>
                  <a:tcPr marL="49105" marR="49105" marT="0" marB="0" horzOverflow="overflow">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 (3.3)*</a:t>
                      </a:r>
                    </a:p>
                  </a:txBody>
                  <a:tcPr marL="49105" marR="49105" marT="0" marB="0" horzOverflow="overflow">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(6.0)</a:t>
                      </a:r>
                    </a:p>
                  </a:txBody>
                  <a:tcPr marL="49105" marR="49105" marT="0" marB="0" horzOverflow="overflow">
                    <a:lnL w="12700"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r>
              <a:tr h="274340">
                <a:tc>
                  <a:txBody>
                    <a:bodyPr/>
                    <a:lstStyle/>
                    <a:p>
                      <a:pPr marL="0" marR="0" lvl="0" indent="0" algn="l"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Saturation length</a:t>
                      </a:r>
                    </a:p>
                  </a:txBody>
                  <a:tcPr marL="49105" marR="49105" marT="0" marB="0" horzOverflow="overflow">
                    <a:lnL w="28575"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m</a:t>
                      </a:r>
                    </a:p>
                  </a:txBody>
                  <a:tcPr marL="49105" marR="49105" marT="0" marB="0" horzOverflow="overflow">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65</a:t>
                      </a:r>
                    </a:p>
                  </a:txBody>
                  <a:tcPr marL="49105" marR="49105" marT="0" marB="0" horzOverflow="overflow">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80</a:t>
                      </a:r>
                    </a:p>
                  </a:txBody>
                  <a:tcPr marL="49105" marR="49105" marT="0" marB="0" horzOverflow="overflow">
                    <a:lnL w="12700"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r>
              <a:tr h="274340">
                <a:tc>
                  <a:txBody>
                    <a:bodyPr/>
                    <a:lstStyle/>
                    <a:p>
                      <a:pPr marL="0" marR="0" lvl="0" indent="0" algn="l"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Peak power at fundamental</a:t>
                      </a:r>
                    </a:p>
                  </a:txBody>
                  <a:tcPr marL="49105" marR="49105" marT="0" marB="0" horzOverflow="overflow">
                    <a:lnL w="28575"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GW</a:t>
                      </a:r>
                    </a:p>
                  </a:txBody>
                  <a:tcPr marL="49105" marR="49105" marT="0" marB="0" horzOverflow="overflow">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30*</a:t>
                      </a:r>
                    </a:p>
                  </a:txBody>
                  <a:tcPr marL="49105" marR="49105" marT="0" marB="0" horzOverflow="overflow">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8    (</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17.6</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49105" marR="49105" marT="0" marB="0" horzOverflow="overflow">
                    <a:lnL w="12700"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r>
              <a:tr h="274340">
                <a:tc>
                  <a:txBody>
                    <a:bodyPr/>
                    <a:lstStyle/>
                    <a:p>
                      <a:pPr marL="0" marR="0" lvl="0" indent="0" algn="l"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Pulse energy</a:t>
                      </a:r>
                    </a:p>
                  </a:txBody>
                  <a:tcPr marL="49105" marR="49105" marT="0" marB="0" horzOverflow="overflow">
                    <a:lnL w="28575"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mJ</a:t>
                      </a:r>
                    </a:p>
                  </a:txBody>
                  <a:tcPr marL="49105" marR="49105" marT="0" marB="0" horzOverflow="overflow">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2.5*</a:t>
                      </a:r>
                    </a:p>
                  </a:txBody>
                  <a:tcPr marL="49105" marR="49105" marT="0" marB="0" horzOverflow="overflow">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           0.24    (</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2.4</a:t>
                      </a: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49105" marR="49105" marT="0" marB="0" horzOverflow="overflow">
                    <a:lnL w="12700"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r>
              <a:tr h="274340">
                <a:tc>
                  <a:txBody>
                    <a:bodyPr/>
                    <a:lstStyle/>
                    <a:p>
                      <a:pPr marL="0" marR="0" lvl="0" indent="0" algn="l"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 of photons at fundamental</a:t>
                      </a:r>
                    </a:p>
                  </a:txBody>
                  <a:tcPr marL="49105" marR="49105" marT="0" marB="0" horzOverflow="overflow">
                    <a:lnL w="28575"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49105" marR="49105" marT="0" marB="0" horzOverflow="overflow">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 </a:t>
                      </a:r>
                      <a:r>
                        <a:rPr kumimoji="0" lang="en-US" sz="1800" b="0" i="0" u="none" strike="noStrike" cap="none" normalizeH="0" baseline="0" smtClean="0">
                          <a:ln>
                            <a:noFill/>
                          </a:ln>
                          <a:solidFill>
                            <a:schemeClr val="tx1"/>
                          </a:solidFill>
                          <a:effectLst/>
                          <a:latin typeface="Arial" pitchFamily="34" charset="0"/>
                          <a:cs typeface="Times New Roman" pitchFamily="18" charset="0"/>
                        </a:rPr>
                        <a:t>x</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 10</a:t>
                      </a:r>
                      <a:r>
                        <a:rPr kumimoji="0" lang="en-US" sz="1800" b="0" i="0" u="none" strike="noStrike" cap="none" normalizeH="0" baseline="30000" smtClean="0">
                          <a:ln>
                            <a:noFill/>
                          </a:ln>
                          <a:solidFill>
                            <a:schemeClr val="tx1"/>
                          </a:solidFill>
                          <a:effectLst/>
                          <a:latin typeface="Times New Roman" pitchFamily="18" charset="0"/>
                          <a:cs typeface="Times New Roman" pitchFamily="18" charset="0"/>
                        </a:rPr>
                        <a:t>12</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a:t>
                      </a:r>
                    </a:p>
                  </a:txBody>
                  <a:tcPr marL="49105" marR="49105" marT="0" marB="0" horzOverflow="overflow">
                    <a:lnL w="12700" cap="flat" cmpd="dbl" algn="ctr">
                      <a:solidFill>
                        <a:srgbClr val="000000"/>
                      </a:solidFill>
                      <a:prstDash val="solid"/>
                      <a:round/>
                      <a:headEnd type="none" w="med" len="med"/>
                      <a:tailEnd type="none" w="med" len="med"/>
                    </a:lnL>
                    <a:lnR w="12700"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004080"/>
                        </a:buClr>
                        <a:buSzPct val="65000"/>
                        <a:buFontTx/>
                        <a:buNone/>
                        <a:tabLst/>
                      </a:pPr>
                      <a:r>
                        <a:rPr kumimoji="0" lang="en-US" sz="1800" b="0" i="0" u="none" strike="noStrike" cap="none" normalizeH="0" baseline="0" dirty="0" smtClean="0">
                          <a:ln>
                            <a:noFill/>
                          </a:ln>
                          <a:solidFill>
                            <a:srgbClr val="005828"/>
                          </a:solidFill>
                          <a:effectLst/>
                          <a:latin typeface="Times New Roman" pitchFamily="18" charset="0"/>
                          <a:cs typeface="Times New Roman" pitchFamily="18" charset="0"/>
                        </a:rPr>
                        <a:t>2x10</a:t>
                      </a:r>
                      <a:r>
                        <a:rPr kumimoji="0" lang="en-US" sz="1800" b="0" i="0" u="none" strike="noStrike" cap="none" normalizeH="0" baseline="30000" dirty="0" smtClean="0">
                          <a:ln>
                            <a:noFill/>
                          </a:ln>
                          <a:solidFill>
                            <a:srgbClr val="005828"/>
                          </a:solidFill>
                          <a:effectLst/>
                          <a:latin typeface="Times New Roman" pitchFamily="18" charset="0"/>
                          <a:cs typeface="Times New Roman" pitchFamily="18" charset="0"/>
                        </a:rPr>
                        <a:t>10</a:t>
                      </a:r>
                      <a:r>
                        <a:rPr kumimoji="0" lang="en-US" sz="1800" b="1" i="0" u="none" strike="noStrike" cap="none" normalizeH="0" baseline="30000" dirty="0" smtClean="0">
                          <a:ln>
                            <a:noFill/>
                          </a:ln>
                          <a:solidFill>
                            <a:srgbClr val="005828"/>
                          </a:solidFill>
                          <a:effectLst/>
                          <a:latin typeface="Times New Roman" pitchFamily="18" charset="0"/>
                          <a:cs typeface="Times New Roman" pitchFamily="18" charset="0"/>
                        </a:rPr>
                        <a:t>  </a:t>
                      </a:r>
                      <a:r>
                        <a:rPr kumimoji="0" lang="en-US" sz="1800" b="1" i="0" u="none" strike="noStrike" cap="none" normalizeH="0" baseline="0" dirty="0" smtClean="0">
                          <a:ln>
                            <a:noFill/>
                          </a:ln>
                          <a:solidFill>
                            <a:srgbClr val="005828"/>
                          </a:solidFill>
                          <a:effectLst/>
                          <a:latin typeface="Times New Roman" pitchFamily="18" charset="0"/>
                          <a:cs typeface="Times New Roman" pitchFamily="18" charset="0"/>
                        </a:rPr>
                        <a:t>(2x10</a:t>
                      </a:r>
                      <a:r>
                        <a:rPr kumimoji="0" lang="en-US" sz="1800" b="1" i="0" u="none" strike="noStrike" cap="none" normalizeH="0" baseline="30000" dirty="0" smtClean="0">
                          <a:ln>
                            <a:noFill/>
                          </a:ln>
                          <a:solidFill>
                            <a:srgbClr val="005828"/>
                          </a:solidFill>
                          <a:effectLst/>
                          <a:latin typeface="Times New Roman" pitchFamily="18" charset="0"/>
                          <a:cs typeface="Times New Roman" pitchFamily="18" charset="0"/>
                        </a:rPr>
                        <a:t>11</a:t>
                      </a:r>
                      <a:r>
                        <a:rPr kumimoji="0" lang="en-US" sz="1800" b="1" i="0" u="none" strike="noStrike" cap="none" normalizeH="0" baseline="0" dirty="0" smtClean="0">
                          <a:ln>
                            <a:noFill/>
                          </a:ln>
                          <a:solidFill>
                            <a:srgbClr val="005828"/>
                          </a:solidFill>
                          <a:effectLst/>
                          <a:latin typeface="Times New Roman" pitchFamily="18" charset="0"/>
                          <a:cs typeface="Times New Roman" pitchFamily="18" charset="0"/>
                        </a:rPr>
                        <a:t>) </a:t>
                      </a:r>
                    </a:p>
                  </a:txBody>
                  <a:tcPr marL="49105" marR="49105" marT="0" marB="0" horzOverflow="overflow">
                    <a:lnL w="12700"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dbl" algn="ctr">
                      <a:solidFill>
                        <a:srgbClr val="000000"/>
                      </a:solidFill>
                      <a:prstDash val="solid"/>
                      <a:round/>
                      <a:headEnd type="none" w="med" len="med"/>
                      <a:tailEnd type="none" w="med" len="med"/>
                    </a:lnT>
                    <a:lnB w="12700" cap="flat" cmpd="dbl"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379" name="Text Box 23"/>
          <p:cNvSpPr txBox="1">
            <a:spLocks noChangeArrowheads="1"/>
          </p:cNvSpPr>
          <p:nvPr/>
        </p:nvSpPr>
        <p:spPr bwMode="auto">
          <a:xfrm>
            <a:off x="5105400" y="5897753"/>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algn="ctr" eaLnBrk="0" fontAlgn="base" hangingPunct="0">
              <a:spcBef>
                <a:spcPct val="0"/>
              </a:spcBef>
              <a:spcAft>
                <a:spcPct val="0"/>
              </a:spcAft>
              <a:defRPr sz="1400">
                <a:solidFill>
                  <a:schemeClr val="tx1"/>
                </a:solidFill>
                <a:latin typeface="Arial" pitchFamily="34" charset="0"/>
              </a:defRPr>
            </a:lvl6pPr>
            <a:lvl7pPr marL="2971800" indent="-228600" algn="ctr" eaLnBrk="0" fontAlgn="base" hangingPunct="0">
              <a:spcBef>
                <a:spcPct val="0"/>
              </a:spcBef>
              <a:spcAft>
                <a:spcPct val="0"/>
              </a:spcAft>
              <a:defRPr sz="1400">
                <a:solidFill>
                  <a:schemeClr val="tx1"/>
                </a:solidFill>
                <a:latin typeface="Arial" pitchFamily="34" charset="0"/>
              </a:defRPr>
            </a:lvl7pPr>
            <a:lvl8pPr marL="3429000" indent="-228600" algn="ctr" eaLnBrk="0" fontAlgn="base" hangingPunct="0">
              <a:spcBef>
                <a:spcPct val="0"/>
              </a:spcBef>
              <a:spcAft>
                <a:spcPct val="0"/>
              </a:spcAft>
              <a:defRPr sz="1400">
                <a:solidFill>
                  <a:schemeClr val="tx1"/>
                </a:solidFill>
                <a:latin typeface="Arial" pitchFamily="34" charset="0"/>
              </a:defRPr>
            </a:lvl8pPr>
            <a:lvl9pPr marL="3886200" indent="-228600" algn="ctr" eaLnBrk="0" fontAlgn="base" hangingPunct="0">
              <a:spcBef>
                <a:spcPct val="0"/>
              </a:spcBef>
              <a:spcAft>
                <a:spcPct val="0"/>
              </a:spcAft>
              <a:defRPr sz="1400">
                <a:solidFill>
                  <a:schemeClr val="tx1"/>
                </a:solidFill>
                <a:latin typeface="Arial" pitchFamily="34" charset="0"/>
              </a:defRPr>
            </a:lvl9pPr>
          </a:lstStyle>
          <a:p>
            <a:pPr algn="l" eaLnBrk="1" hangingPunct="1"/>
            <a:r>
              <a:rPr lang="en-US" i="1" dirty="0">
                <a:latin typeface="Calibri" pitchFamily="34" charset="0"/>
                <a:cs typeface="Arial" pitchFamily="34" charset="0"/>
              </a:rPr>
              <a:t>*Y. Ding, HBEB, 11/09</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ASEcompareEmit_Marie1Bandwidth.png"/>
          <p:cNvPicPr>
            <a:picLocks noChangeAspect="1"/>
          </p:cNvPicPr>
          <p:nvPr/>
        </p:nvPicPr>
        <p:blipFill>
          <a:blip r:embed="rId3" cstate="print"/>
          <a:stretch>
            <a:fillRect/>
          </a:stretch>
        </p:blipFill>
        <p:spPr>
          <a:xfrm>
            <a:off x="4520349" y="1371600"/>
            <a:ext cx="4130708" cy="3124200"/>
          </a:xfrm>
          <a:prstGeom prst="rect">
            <a:avLst/>
          </a:prstGeom>
        </p:spPr>
      </p:pic>
      <p:sp>
        <p:nvSpPr>
          <p:cNvPr id="2" name="Slide Number Placeholder 1"/>
          <p:cNvSpPr>
            <a:spLocks noGrp="1"/>
          </p:cNvSpPr>
          <p:nvPr>
            <p:ph type="sldNum" sz="quarter" idx="10"/>
          </p:nvPr>
        </p:nvSpPr>
        <p:spPr/>
        <p:txBody>
          <a:bodyPr/>
          <a:lstStyle/>
          <a:p>
            <a:pPr>
              <a:defRPr/>
            </a:pPr>
            <a:r>
              <a:rPr lang="en-US" smtClean="0"/>
              <a:t>Slide </a:t>
            </a:r>
            <a:fld id="{9450B71F-CA2D-4B09-9C7E-DCF6CC74B3A9}" type="slidenum">
              <a:rPr lang="en-US" smtClean="0"/>
              <a:pPr>
                <a:defRPr/>
              </a:pPr>
              <a:t>9</a:t>
            </a:fld>
            <a:endParaRPr lang="en-US"/>
          </a:p>
        </p:txBody>
      </p:sp>
      <p:sp>
        <p:nvSpPr>
          <p:cNvPr id="3" name="Title 1"/>
          <p:cNvSpPr txBox="1">
            <a:spLocks/>
          </p:cNvSpPr>
          <p:nvPr/>
        </p:nvSpPr>
        <p:spPr bwMode="auto">
          <a:xfrm>
            <a:off x="380999" y="533400"/>
            <a:ext cx="7772401" cy="654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srgbClr val="004080"/>
                </a:solidFill>
                <a:effectLst/>
                <a:uLnTx/>
                <a:uFillTx/>
                <a:latin typeface="+mj-lt"/>
                <a:ea typeface="+mj-ea"/>
                <a:cs typeface="+mj-cs"/>
              </a:rPr>
              <a:t>Idealized time-dependent</a:t>
            </a:r>
            <a:r>
              <a:rPr kumimoji="0" lang="en-US" sz="2000" b="1" i="0" u="none" strike="noStrike" kern="0" cap="none" spc="0" normalizeH="0" noProof="0" dirty="0" smtClean="0">
                <a:ln>
                  <a:noFill/>
                </a:ln>
                <a:solidFill>
                  <a:srgbClr val="004080"/>
                </a:solidFill>
                <a:effectLst/>
                <a:uLnTx/>
                <a:uFillTx/>
                <a:latin typeface="+mj-lt"/>
                <a:ea typeface="+mj-ea"/>
                <a:cs typeface="+mj-cs"/>
              </a:rPr>
              <a:t> GENESIS </a:t>
            </a:r>
            <a:r>
              <a:rPr kumimoji="0" lang="en-US" sz="2000" b="1" i="0" u="none" strike="noStrike" kern="0" cap="none" spc="0" normalizeH="0" noProof="0" dirty="0" smtClean="0">
                <a:ln>
                  <a:noFill/>
                </a:ln>
                <a:solidFill>
                  <a:srgbClr val="004080"/>
                </a:solidFill>
                <a:effectLst/>
                <a:uLnTx/>
                <a:uFillTx/>
                <a:latin typeface="+mj-lt"/>
                <a:ea typeface="+mj-ea"/>
                <a:cs typeface="+mj-cs"/>
              </a:rPr>
              <a:t>simulations motivate baseline design </a:t>
            </a:r>
            <a:r>
              <a:rPr kumimoji="0" lang="en-US" sz="2000" b="1" i="0" u="none" strike="noStrike" kern="0" cap="none" spc="0" normalizeH="0" noProof="0" dirty="0" smtClean="0">
                <a:ln>
                  <a:noFill/>
                </a:ln>
                <a:solidFill>
                  <a:srgbClr val="004080"/>
                </a:solidFill>
                <a:effectLst/>
                <a:uLnTx/>
                <a:uFillTx/>
                <a:latin typeface="+mj-lt"/>
                <a:ea typeface="+mj-ea"/>
                <a:cs typeface="+mj-cs"/>
              </a:rPr>
              <a:t>(0.01% energy spread)</a:t>
            </a:r>
            <a:endParaRPr kumimoji="0" lang="en-US" sz="2000" b="1" i="0" u="none" strike="noStrike" kern="0" cap="none" spc="0" normalizeH="0" baseline="0" noProof="0" dirty="0" smtClean="0">
              <a:ln>
                <a:noFill/>
              </a:ln>
              <a:solidFill>
                <a:srgbClr val="004080"/>
              </a:solidFill>
              <a:effectLst/>
              <a:uLnTx/>
              <a:uFillTx/>
              <a:latin typeface="+mj-lt"/>
              <a:ea typeface="+mj-ea"/>
              <a:cs typeface="+mj-cs"/>
            </a:endParaRPr>
          </a:p>
        </p:txBody>
      </p:sp>
      <p:pic>
        <p:nvPicPr>
          <p:cNvPr id="6" name="Picture 5" descr="SASEemit_photons2.png"/>
          <p:cNvPicPr>
            <a:picLocks noChangeAspect="1"/>
          </p:cNvPicPr>
          <p:nvPr/>
        </p:nvPicPr>
        <p:blipFill>
          <a:blip r:embed="rId4" cstate="print"/>
          <a:stretch>
            <a:fillRect/>
          </a:stretch>
        </p:blipFill>
        <p:spPr>
          <a:xfrm>
            <a:off x="0" y="1447800"/>
            <a:ext cx="4038600" cy="2896371"/>
          </a:xfrm>
          <a:prstGeom prst="rect">
            <a:avLst/>
          </a:prstGeom>
        </p:spPr>
      </p:pic>
      <p:sp>
        <p:nvSpPr>
          <p:cNvPr id="7" name="Content Placeholder 2"/>
          <p:cNvSpPr txBox="1">
            <a:spLocks/>
          </p:cNvSpPr>
          <p:nvPr/>
        </p:nvSpPr>
        <p:spPr bwMode="auto">
          <a:xfrm>
            <a:off x="304800" y="4495800"/>
            <a:ext cx="86106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50000"/>
              </a:spcBef>
              <a:spcAft>
                <a:spcPct val="0"/>
              </a:spcAft>
              <a:buClr>
                <a:srgbClr val="004080"/>
              </a:buClr>
              <a:buSzPct val="65000"/>
              <a:tabLst/>
              <a:defRPr/>
            </a:pPr>
            <a:r>
              <a:rPr lang="en-US" sz="2000" kern="0" dirty="0" smtClean="0">
                <a:latin typeface="+mn-lt"/>
              </a:rPr>
              <a:t>ELEGANT simulations indicate that 0.2 micron </a:t>
            </a:r>
            <a:r>
              <a:rPr lang="en-US" sz="2000" kern="0" dirty="0" err="1" smtClean="0">
                <a:latin typeface="+mn-lt"/>
              </a:rPr>
              <a:t>emittance</a:t>
            </a:r>
            <a:r>
              <a:rPr lang="en-US" sz="2000" kern="0" dirty="0" smtClean="0">
                <a:latin typeface="+mn-lt"/>
              </a:rPr>
              <a:t>, 0.01% energy spread reasonable starting </a:t>
            </a:r>
            <a:r>
              <a:rPr lang="en-US" sz="2000" kern="0" dirty="0" smtClean="0">
                <a:latin typeface="+mn-lt"/>
              </a:rPr>
              <a:t>points</a:t>
            </a:r>
          </a:p>
          <a:p>
            <a:pPr marL="342900" marR="0" lvl="0" indent="-342900" algn="l" defTabSz="914400" rtl="0" eaLnBrk="1" fontAlgn="base" latinLnBrk="0" hangingPunct="1">
              <a:lnSpc>
                <a:spcPct val="90000"/>
              </a:lnSpc>
              <a:spcBef>
                <a:spcPct val="50000"/>
              </a:spcBef>
              <a:spcAft>
                <a:spcPct val="0"/>
              </a:spcAft>
              <a:buClr>
                <a:srgbClr val="004080"/>
              </a:buClr>
              <a:buSzPct val="65000"/>
              <a:tabLst/>
              <a:defRPr/>
            </a:pPr>
            <a:r>
              <a:rPr lang="en-US" sz="2000" kern="0" dirty="0" smtClean="0">
                <a:latin typeface="+mn-lt"/>
              </a:rPr>
              <a:t>Consistent with new injector simulations at low bunch charges (100 </a:t>
            </a:r>
            <a:r>
              <a:rPr lang="en-US" sz="2000" kern="0" dirty="0" err="1" smtClean="0">
                <a:latin typeface="+mn-lt"/>
              </a:rPr>
              <a:t>pC</a:t>
            </a:r>
            <a:r>
              <a:rPr lang="en-US" sz="2000" kern="0" dirty="0" smtClean="0">
                <a:latin typeface="+mn-lt"/>
              </a:rPr>
              <a:t>)</a:t>
            </a:r>
            <a:endParaRPr lang="en-US" sz="2000" kern="0" dirty="0" smtClean="0">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4_slides">
  <a:themeElements>
    <a:clrScheme name="slides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fontScheme name="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outerShdw dist="50800" dir="2700000" algn="ctr" rotWithShape="0">
            <a:schemeClr val="bg2">
              <a:alpha val="75000"/>
            </a:schemeClr>
          </a:outerShdw>
        </a:effectLst>
      </a:spPr>
      <a:bodyPr vert="horz" wrap="none" lIns="91406" tIns="45704" rIns="91406" bIns="45704"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outerShdw dist="50800" dir="2700000" algn="ctr" rotWithShape="0">
            <a:schemeClr val="bg2">
              <a:alpha val="75000"/>
            </a:schemeClr>
          </a:outerShdw>
        </a:effectLst>
      </a:spPr>
      <a:bodyPr vert="horz" wrap="none" lIns="91406" tIns="45704" rIns="91406" bIns="45704"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slides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slides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slides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slides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slides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slides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slides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slides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slides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11655</TotalTime>
  <Words>1622</Words>
  <Application>Microsoft Office PowerPoint</Application>
  <PresentationFormat>On-screen Show (4:3)</PresentationFormat>
  <Paragraphs>299</Paragraphs>
  <Slides>15</Slides>
  <Notes>12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18" baseType="lpstr">
      <vt:lpstr>4_slides</vt:lpstr>
      <vt:lpstr>Custom Design</vt:lpstr>
      <vt:lpstr>Equation</vt:lpstr>
      <vt:lpstr>PowerPoint Presentation</vt:lpstr>
      <vt:lpstr>Overview</vt:lpstr>
      <vt:lpstr>MaRIE and the proposal process</vt:lpstr>
      <vt:lpstr>MaRIE builds on the LANSCE facility to provide unique experimental tools to meet future materials science needs</vt:lpstr>
      <vt:lpstr>Why 42-keV XFEL?</vt:lpstr>
      <vt:lpstr>PowerPoint Presentation</vt:lpstr>
      <vt:lpstr>MaRIE 1.0 XFEL requires tiny emittances</vt:lpstr>
      <vt:lpstr>The baseline MaRIE  1.0 XFEL is an aggressive extrapolation of LCLS parameters – the bolded parameters are advanced targets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Pam French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Carlsten</dc:creator>
  <cp:lastModifiedBy>Carlsten</cp:lastModifiedBy>
  <cp:revision>938</cp:revision>
  <cp:lastPrinted>2007-07-24T16:24:51Z</cp:lastPrinted>
  <dcterms:modified xsi:type="dcterms:W3CDTF">2012-03-06T13:45:23Z</dcterms:modified>
</cp:coreProperties>
</file>